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6"/>
  </p:notesMasterIdLst>
  <p:sldIdLst>
    <p:sldId id="256" r:id="rId2"/>
    <p:sldId id="257" r:id="rId3"/>
    <p:sldId id="258" r:id="rId4"/>
    <p:sldId id="276" r:id="rId5"/>
    <p:sldId id="267" r:id="rId6"/>
    <p:sldId id="266" r:id="rId7"/>
    <p:sldId id="268" r:id="rId8"/>
    <p:sldId id="278" r:id="rId9"/>
    <p:sldId id="275" r:id="rId10"/>
    <p:sldId id="261" r:id="rId11"/>
    <p:sldId id="279" r:id="rId12"/>
    <p:sldId id="269" r:id="rId13"/>
    <p:sldId id="262" r:id="rId14"/>
    <p:sldId id="264" r:id="rId15"/>
    <p:sldId id="270" r:id="rId16"/>
    <p:sldId id="280" r:id="rId17"/>
    <p:sldId id="273" r:id="rId18"/>
    <p:sldId id="274" r:id="rId19"/>
    <p:sldId id="282" r:id="rId20"/>
    <p:sldId id="272" r:id="rId21"/>
    <p:sldId id="277" r:id="rId22"/>
    <p:sldId id="260" r:id="rId23"/>
    <p:sldId id="265" r:id="rId24"/>
    <p:sldId id="281"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riyankit Bangia" initials="PB" lastIdx="1" clrIdx="0">
    <p:extLst>
      <p:ext uri="{19B8F6BF-5375-455C-9EA6-DF929625EA0E}">
        <p15:presenceInfo xmlns:p15="http://schemas.microsoft.com/office/powerpoint/2012/main" userId="16ac23d550a62cf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3537" autoAdjust="0"/>
  </p:normalViewPr>
  <p:slideViewPr>
    <p:cSldViewPr snapToGrid="0">
      <p:cViewPr varScale="1">
        <p:scale>
          <a:sx n="60" d="100"/>
          <a:sy n="60" d="100"/>
        </p:scale>
        <p:origin x="1550" y="43"/>
      </p:cViewPr>
      <p:guideLst/>
    </p:cSldViewPr>
  </p:slideViewPr>
  <p:notesTextViewPr>
    <p:cViewPr>
      <p:scale>
        <a:sx n="75" d="100"/>
        <a:sy n="7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478C6F-FC84-4933-8C56-1F8A3842A24B}" type="datetimeFigureOut">
              <a:rPr lang="en-NZ" smtClean="0"/>
              <a:t>22/10/2014</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F0B853-3733-428D-9DE8-5D77B634A426}" type="slidenum">
              <a:rPr lang="en-NZ" smtClean="0"/>
              <a:t>‹#›</a:t>
            </a:fld>
            <a:endParaRPr lang="en-NZ"/>
          </a:p>
        </p:txBody>
      </p:sp>
    </p:spTree>
    <p:extLst>
      <p:ext uri="{BB962C8B-B14F-4D97-AF65-F5344CB8AC3E}">
        <p14:creationId xmlns:p14="http://schemas.microsoft.com/office/powerpoint/2010/main" val="37664325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NZ" sz="1200" kern="1200" dirty="0" smtClean="0">
                <a:solidFill>
                  <a:schemeClr val="tx1"/>
                </a:solidFill>
                <a:effectLst/>
                <a:latin typeface="+mn-lt"/>
                <a:ea typeface="+mn-ea"/>
                <a:cs typeface="+mn-cs"/>
              </a:rPr>
              <a:t>Orion Health is a leading global provider of Healthcare integration solutions.</a:t>
            </a:r>
          </a:p>
          <a:p>
            <a:pPr lvl="0"/>
            <a:r>
              <a:rPr lang="en-NZ" sz="1200" kern="1200" dirty="0" smtClean="0">
                <a:solidFill>
                  <a:schemeClr val="tx1"/>
                </a:solidFill>
                <a:effectLst/>
                <a:latin typeface="+mn-lt"/>
                <a:ea typeface="+mn-ea"/>
                <a:cs typeface="+mn-cs"/>
              </a:rPr>
              <a:t>Just to remind you, Orion health implements and provides various facilities to hospitals such as</a:t>
            </a:r>
          </a:p>
          <a:p>
            <a:pPr lvl="1"/>
            <a:r>
              <a:rPr lang="en-NZ" sz="1200" kern="1200" dirty="0" smtClean="0">
                <a:solidFill>
                  <a:schemeClr val="tx1"/>
                </a:solidFill>
                <a:effectLst/>
                <a:latin typeface="+mn-lt"/>
                <a:ea typeface="+mn-ea"/>
                <a:cs typeface="+mn-cs"/>
              </a:rPr>
              <a:t>electronic health record, </a:t>
            </a:r>
          </a:p>
          <a:p>
            <a:pPr lvl="1"/>
            <a:r>
              <a:rPr lang="en-NZ" sz="1200" kern="1200" dirty="0" smtClean="0">
                <a:solidFill>
                  <a:schemeClr val="tx1"/>
                </a:solidFill>
                <a:effectLst/>
                <a:latin typeface="+mn-lt"/>
                <a:ea typeface="+mn-ea"/>
                <a:cs typeface="+mn-cs"/>
              </a:rPr>
              <a:t>Hospital information system. </a:t>
            </a:r>
          </a:p>
          <a:p>
            <a:pPr lvl="1"/>
            <a:r>
              <a:rPr lang="en-NZ" sz="1200" kern="1200" dirty="0" smtClean="0">
                <a:solidFill>
                  <a:schemeClr val="tx1"/>
                </a:solidFill>
                <a:effectLst/>
                <a:latin typeface="+mn-lt"/>
                <a:ea typeface="+mn-ea"/>
                <a:cs typeface="+mn-cs"/>
              </a:rPr>
              <a:t>collaborative care to securely and easily exchange clinical information with other organizations, </a:t>
            </a:r>
          </a:p>
          <a:p>
            <a:pPr lvl="1"/>
            <a:r>
              <a:rPr lang="en-NZ" sz="1200" kern="1200" dirty="0" smtClean="0">
                <a:solidFill>
                  <a:schemeClr val="tx1"/>
                </a:solidFill>
                <a:effectLst/>
                <a:latin typeface="+mn-lt"/>
                <a:ea typeface="+mn-ea"/>
                <a:cs typeface="+mn-cs"/>
              </a:rPr>
              <a:t>Also another product called Orion health mobile for </a:t>
            </a:r>
            <a:r>
              <a:rPr lang="en-NZ" sz="1200" kern="1200" dirty="0" err="1" smtClean="0">
                <a:solidFill>
                  <a:schemeClr val="tx1"/>
                </a:solidFill>
                <a:effectLst/>
                <a:latin typeface="+mn-lt"/>
                <a:ea typeface="+mn-ea"/>
                <a:cs typeface="+mn-cs"/>
              </a:rPr>
              <a:t>iphones</a:t>
            </a:r>
            <a:r>
              <a:rPr lang="en-NZ" sz="1200" kern="1200" dirty="0" smtClean="0">
                <a:solidFill>
                  <a:schemeClr val="tx1"/>
                </a:solidFill>
                <a:effectLst/>
                <a:latin typeface="+mn-lt"/>
                <a:ea typeface="+mn-ea"/>
                <a:cs typeface="+mn-cs"/>
              </a:rPr>
              <a:t> or apple devices provides complete flexibility for healthcare professionals.</a:t>
            </a:r>
          </a:p>
          <a:p>
            <a:pPr lvl="0"/>
            <a:r>
              <a:rPr lang="en-NZ" sz="1200" kern="1200" dirty="0" smtClean="0">
                <a:solidFill>
                  <a:schemeClr val="tx1"/>
                </a:solidFill>
                <a:effectLst/>
                <a:latin typeface="+mn-lt"/>
                <a:ea typeface="+mn-ea"/>
                <a:cs typeface="+mn-cs"/>
              </a:rPr>
              <a:t>Products and implementations which were built by this company are used by 30+ countries.</a:t>
            </a:r>
          </a:p>
          <a:p>
            <a:pPr lvl="0"/>
            <a:r>
              <a:rPr lang="en-NZ" sz="1200" kern="1200" dirty="0" smtClean="0">
                <a:solidFill>
                  <a:schemeClr val="tx1"/>
                </a:solidFill>
                <a:effectLst/>
                <a:latin typeface="+mn-lt"/>
                <a:ea typeface="+mn-ea"/>
                <a:cs typeface="+mn-cs"/>
              </a:rPr>
              <a:t>Where hundreds of thousands of clinicians are taking advantage of these facilities to help facilitate care for tens of millions of patients.</a:t>
            </a:r>
          </a:p>
          <a:p>
            <a:endParaRPr lang="en-NZ" dirty="0"/>
          </a:p>
        </p:txBody>
      </p:sp>
      <p:sp>
        <p:nvSpPr>
          <p:cNvPr id="4" name="Slide Number Placeholder 3"/>
          <p:cNvSpPr>
            <a:spLocks noGrp="1"/>
          </p:cNvSpPr>
          <p:nvPr>
            <p:ph type="sldNum" sz="quarter" idx="10"/>
          </p:nvPr>
        </p:nvSpPr>
        <p:spPr/>
        <p:txBody>
          <a:bodyPr/>
          <a:lstStyle/>
          <a:p>
            <a:fld id="{9BF0B853-3733-428D-9DE8-5D77B634A426}" type="slidenum">
              <a:rPr lang="en-NZ" smtClean="0"/>
              <a:t>2</a:t>
            </a:fld>
            <a:endParaRPr lang="en-NZ"/>
          </a:p>
        </p:txBody>
      </p:sp>
    </p:spTree>
    <p:extLst>
      <p:ext uri="{BB962C8B-B14F-4D97-AF65-F5344CB8AC3E}">
        <p14:creationId xmlns:p14="http://schemas.microsoft.com/office/powerpoint/2010/main" val="3674327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kern="1200" dirty="0" smtClean="0">
                <a:solidFill>
                  <a:schemeClr val="tx1"/>
                </a:solidFill>
                <a:effectLst/>
                <a:latin typeface="+mn-lt"/>
                <a:ea typeface="+mn-ea"/>
                <a:cs typeface="+mn-cs"/>
              </a:rPr>
              <a:t>Microsoft SQL server – – already using a Microsoft </a:t>
            </a:r>
            <a:r>
              <a:rPr lang="en-NZ" sz="1200" kern="1200" dirty="0" err="1" smtClean="0">
                <a:solidFill>
                  <a:schemeClr val="tx1"/>
                </a:solidFill>
                <a:effectLst/>
                <a:latin typeface="+mn-lt"/>
                <a:ea typeface="+mn-ea"/>
                <a:cs typeface="+mn-cs"/>
              </a:rPr>
              <a:t>sql</a:t>
            </a:r>
            <a:r>
              <a:rPr lang="en-NZ" sz="1200" kern="1200" dirty="0" smtClean="0">
                <a:solidFill>
                  <a:schemeClr val="tx1"/>
                </a:solidFill>
                <a:effectLst/>
                <a:latin typeface="+mn-lt"/>
                <a:ea typeface="+mn-ea"/>
                <a:cs typeface="+mn-cs"/>
              </a:rPr>
              <a:t> server 2008</a:t>
            </a:r>
          </a:p>
          <a:p>
            <a:r>
              <a:rPr lang="en-NZ" sz="1200" u="sng" kern="1200" dirty="0" smtClean="0">
                <a:solidFill>
                  <a:schemeClr val="tx1"/>
                </a:solidFill>
                <a:effectLst/>
                <a:latin typeface="+mn-lt"/>
                <a:ea typeface="+mn-ea"/>
                <a:cs typeface="+mn-cs"/>
              </a:rPr>
              <a:t>SSIS is a platform–</a:t>
            </a:r>
            <a:r>
              <a:rPr lang="en-NZ" sz="1200" kern="1200" dirty="0" smtClean="0">
                <a:solidFill>
                  <a:schemeClr val="tx1"/>
                </a:solidFill>
                <a:effectLst/>
                <a:latin typeface="+mn-lt"/>
                <a:ea typeface="+mn-ea"/>
                <a:cs typeface="+mn-cs"/>
              </a:rPr>
              <a:t> </a:t>
            </a:r>
          </a:p>
          <a:p>
            <a:pPr lvl="0"/>
            <a:r>
              <a:rPr lang="en-NZ" sz="1200" kern="1200" dirty="0" smtClean="0">
                <a:solidFill>
                  <a:schemeClr val="tx1"/>
                </a:solidFill>
                <a:effectLst/>
                <a:latin typeface="+mn-lt"/>
                <a:ea typeface="+mn-ea"/>
                <a:cs typeface="+mn-cs"/>
              </a:rPr>
              <a:t>SQL Server Integration services</a:t>
            </a:r>
          </a:p>
          <a:p>
            <a:pPr lvl="0"/>
            <a:r>
              <a:rPr lang="en-NZ" sz="1200" kern="1200" dirty="0" smtClean="0">
                <a:solidFill>
                  <a:schemeClr val="tx1"/>
                </a:solidFill>
                <a:effectLst/>
                <a:latin typeface="+mn-lt"/>
                <a:ea typeface="+mn-ea"/>
                <a:cs typeface="+mn-cs"/>
              </a:rPr>
              <a:t>component of MSS.</a:t>
            </a:r>
          </a:p>
          <a:p>
            <a:pPr lvl="0"/>
            <a:r>
              <a:rPr lang="en-NZ" sz="1200" kern="1200" dirty="0" smtClean="0">
                <a:solidFill>
                  <a:schemeClr val="tx1"/>
                </a:solidFill>
                <a:effectLst/>
                <a:latin typeface="+mn-lt"/>
                <a:ea typeface="+mn-ea"/>
                <a:cs typeface="+mn-cs"/>
              </a:rPr>
              <a:t>Used entirely for Data integration and workflow applications.</a:t>
            </a:r>
          </a:p>
          <a:p>
            <a:pPr lvl="0"/>
            <a:r>
              <a:rPr lang="en-NZ" sz="1200" kern="1200" dirty="0" smtClean="0">
                <a:solidFill>
                  <a:schemeClr val="tx1"/>
                </a:solidFill>
                <a:effectLst/>
                <a:latin typeface="+mn-lt"/>
                <a:ea typeface="+mn-ea"/>
                <a:cs typeface="+mn-cs"/>
              </a:rPr>
              <a:t>Features a fast/flexible data warehousing tool used for data ETL.</a:t>
            </a:r>
          </a:p>
          <a:p>
            <a:pPr lvl="0"/>
            <a:r>
              <a:rPr lang="en-NZ" sz="1200" kern="1200" dirty="0" smtClean="0">
                <a:solidFill>
                  <a:schemeClr val="tx1"/>
                </a:solidFill>
                <a:effectLst/>
                <a:latin typeface="+mn-lt"/>
                <a:ea typeface="+mn-ea"/>
                <a:cs typeface="+mn-cs"/>
              </a:rPr>
              <a:t>Used to automate </a:t>
            </a:r>
            <a:r>
              <a:rPr lang="en-NZ" sz="1200" kern="1200" dirty="0" err="1" smtClean="0">
                <a:solidFill>
                  <a:schemeClr val="tx1"/>
                </a:solidFill>
                <a:effectLst/>
                <a:latin typeface="+mn-lt"/>
                <a:ea typeface="+mn-ea"/>
                <a:cs typeface="+mn-cs"/>
              </a:rPr>
              <a:t>maintance</a:t>
            </a:r>
            <a:r>
              <a:rPr lang="en-NZ" sz="1200" kern="1200" dirty="0" smtClean="0">
                <a:solidFill>
                  <a:schemeClr val="tx1"/>
                </a:solidFill>
                <a:effectLst/>
                <a:latin typeface="+mn-lt"/>
                <a:ea typeface="+mn-ea"/>
                <a:cs typeface="+mn-cs"/>
              </a:rPr>
              <a:t> for SQL server databases and updates.</a:t>
            </a:r>
          </a:p>
          <a:p>
            <a:pPr lvl="0"/>
            <a:r>
              <a:rPr lang="en-NZ" sz="1200" kern="1200" dirty="0" smtClean="0">
                <a:solidFill>
                  <a:schemeClr val="tx1"/>
                </a:solidFill>
                <a:effectLst/>
                <a:latin typeface="+mn-lt"/>
                <a:ea typeface="+mn-ea"/>
                <a:cs typeface="+mn-cs"/>
              </a:rPr>
              <a:t>Replaces DTS in 2005 – more transformations available.</a:t>
            </a:r>
          </a:p>
          <a:p>
            <a:pPr lvl="0"/>
            <a:r>
              <a:rPr lang="en-NZ" sz="1200" kern="1200" dirty="0" smtClean="0">
                <a:solidFill>
                  <a:schemeClr val="tx1"/>
                </a:solidFill>
                <a:effectLst/>
                <a:latin typeface="+mn-lt"/>
                <a:ea typeface="+mn-ea"/>
                <a:cs typeface="+mn-cs"/>
              </a:rPr>
              <a:t>Can be developed through BI development studio.</a:t>
            </a:r>
          </a:p>
          <a:p>
            <a:pPr lvl="0"/>
            <a:r>
              <a:rPr lang="en-NZ" sz="1200" kern="1200" dirty="0" err="1" smtClean="0">
                <a:solidFill>
                  <a:schemeClr val="tx1"/>
                </a:solidFill>
                <a:effectLst/>
                <a:latin typeface="+mn-lt"/>
                <a:ea typeface="+mn-ea"/>
                <a:cs typeface="+mn-cs"/>
              </a:rPr>
              <a:t>Heterogenius</a:t>
            </a:r>
            <a:r>
              <a:rPr lang="en-NZ" sz="1200" kern="1200" dirty="0" smtClean="0">
                <a:solidFill>
                  <a:schemeClr val="tx1"/>
                </a:solidFill>
                <a:effectLst/>
                <a:latin typeface="+mn-lt"/>
                <a:ea typeface="+mn-ea"/>
                <a:cs typeface="+mn-cs"/>
              </a:rPr>
              <a:t> data sources – good for future in case</a:t>
            </a:r>
          </a:p>
          <a:p>
            <a:endParaRPr lang="en-NZ" dirty="0"/>
          </a:p>
        </p:txBody>
      </p:sp>
      <p:sp>
        <p:nvSpPr>
          <p:cNvPr id="4" name="Slide Number Placeholder 3"/>
          <p:cNvSpPr>
            <a:spLocks noGrp="1"/>
          </p:cNvSpPr>
          <p:nvPr>
            <p:ph type="sldNum" sz="quarter" idx="10"/>
          </p:nvPr>
        </p:nvSpPr>
        <p:spPr/>
        <p:txBody>
          <a:bodyPr/>
          <a:lstStyle/>
          <a:p>
            <a:fld id="{9BF0B853-3733-428D-9DE8-5D77B634A426}" type="slidenum">
              <a:rPr lang="en-NZ" smtClean="0"/>
              <a:t>11</a:t>
            </a:fld>
            <a:endParaRPr lang="en-NZ"/>
          </a:p>
        </p:txBody>
      </p:sp>
    </p:spTree>
    <p:extLst>
      <p:ext uri="{BB962C8B-B14F-4D97-AF65-F5344CB8AC3E}">
        <p14:creationId xmlns:p14="http://schemas.microsoft.com/office/powerpoint/2010/main" val="8514928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9BF0B853-3733-428D-9DE8-5D77B634A426}" type="slidenum">
              <a:rPr lang="en-NZ" smtClean="0"/>
              <a:t>20</a:t>
            </a:fld>
            <a:endParaRPr lang="en-NZ"/>
          </a:p>
        </p:txBody>
      </p:sp>
    </p:spTree>
    <p:extLst>
      <p:ext uri="{BB962C8B-B14F-4D97-AF65-F5344CB8AC3E}">
        <p14:creationId xmlns:p14="http://schemas.microsoft.com/office/powerpoint/2010/main" val="38436153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NZ" sz="1200" kern="1200" dirty="0" smtClean="0">
                <a:solidFill>
                  <a:schemeClr val="tx1"/>
                </a:solidFill>
                <a:effectLst/>
                <a:latin typeface="+mn-lt"/>
                <a:ea typeface="+mn-ea"/>
                <a:cs typeface="+mn-cs"/>
              </a:rPr>
              <a:t>Products are used by 30+ countries therefore it is critical to ensure quality of the product is maintained.</a:t>
            </a:r>
          </a:p>
          <a:p>
            <a:pPr lvl="0"/>
            <a:r>
              <a:rPr lang="en-NZ" sz="1200" kern="1200" dirty="0" smtClean="0">
                <a:solidFill>
                  <a:schemeClr val="tx1"/>
                </a:solidFill>
                <a:effectLst/>
                <a:latin typeface="+mn-lt"/>
                <a:ea typeface="+mn-ea"/>
                <a:cs typeface="+mn-cs"/>
              </a:rPr>
              <a:t>It is critical to pay attention to the complaints which companies receive to ensure the quality of the product is maintained, customers are satisfied and also increase due to good services provided.</a:t>
            </a:r>
          </a:p>
          <a:p>
            <a:pPr lvl="0"/>
            <a:r>
              <a:rPr lang="en-NZ" sz="1200" kern="1200" dirty="0" smtClean="0">
                <a:solidFill>
                  <a:schemeClr val="tx1"/>
                </a:solidFill>
                <a:effectLst/>
                <a:latin typeface="+mn-lt"/>
                <a:ea typeface="+mn-ea"/>
                <a:cs typeface="+mn-cs"/>
              </a:rPr>
              <a:t>See trends and patterns Using data visualization</a:t>
            </a:r>
          </a:p>
          <a:p>
            <a:endParaRPr lang="en-NZ" dirty="0" smtClean="0"/>
          </a:p>
          <a:p>
            <a:r>
              <a:rPr lang="en-NZ" sz="1200" kern="1200" dirty="0" smtClean="0">
                <a:solidFill>
                  <a:schemeClr val="tx1"/>
                </a:solidFill>
                <a:effectLst/>
                <a:latin typeface="+mn-lt"/>
                <a:ea typeface="+mn-ea"/>
                <a:cs typeface="+mn-cs"/>
              </a:rPr>
              <a:t> </a:t>
            </a:r>
          </a:p>
          <a:p>
            <a:r>
              <a:rPr lang="en-NZ" sz="1200" kern="1200" dirty="0" smtClean="0">
                <a:solidFill>
                  <a:schemeClr val="tx1"/>
                </a:solidFill>
                <a:effectLst/>
                <a:latin typeface="+mn-lt"/>
                <a:ea typeface="+mn-ea"/>
                <a:cs typeface="+mn-cs"/>
              </a:rPr>
              <a:t> </a:t>
            </a:r>
          </a:p>
          <a:p>
            <a:r>
              <a:rPr lang="en-NZ" sz="1200" kern="1200" dirty="0" smtClean="0">
                <a:solidFill>
                  <a:schemeClr val="tx1"/>
                </a:solidFill>
                <a:effectLst/>
                <a:latin typeface="+mn-lt"/>
                <a:ea typeface="+mn-ea"/>
                <a:cs typeface="+mn-cs"/>
              </a:rPr>
              <a:t> </a:t>
            </a:r>
          </a:p>
          <a:p>
            <a:r>
              <a:rPr lang="en-NZ" sz="1200" kern="1200" dirty="0" smtClean="0">
                <a:solidFill>
                  <a:schemeClr val="tx1"/>
                </a:solidFill>
                <a:effectLst/>
                <a:latin typeface="+mn-lt"/>
                <a:ea typeface="+mn-ea"/>
                <a:cs typeface="+mn-cs"/>
              </a:rPr>
              <a:t>Interpreting the transformed data will help show significant changes during a time period for each of the products, components or services which Orion Health provides which can play a major role in decreasing defects and improving these products. </a:t>
            </a:r>
          </a:p>
          <a:p>
            <a:r>
              <a:rPr lang="en-NZ" sz="1200" kern="1200" dirty="0" smtClean="0">
                <a:solidFill>
                  <a:schemeClr val="tx1"/>
                </a:solidFill>
                <a:effectLst/>
                <a:latin typeface="+mn-lt"/>
                <a:ea typeface="+mn-ea"/>
                <a:cs typeface="+mn-cs"/>
              </a:rPr>
              <a:t>This will also uncover deeper factors and shed light on the service the product has been providing over a time frame e.g. if the problem initially something else and therefore complaints are still arising. This effort will also enable a view of the total reliability of the software in the field, alongside a clear view of the impact of perfective maintenance applied to the product over time.</a:t>
            </a:r>
          </a:p>
          <a:p>
            <a:endParaRPr lang="en-NZ" dirty="0"/>
          </a:p>
        </p:txBody>
      </p:sp>
      <p:sp>
        <p:nvSpPr>
          <p:cNvPr id="4" name="Slide Number Placeholder 3"/>
          <p:cNvSpPr>
            <a:spLocks noGrp="1"/>
          </p:cNvSpPr>
          <p:nvPr>
            <p:ph type="sldNum" sz="quarter" idx="10"/>
          </p:nvPr>
        </p:nvSpPr>
        <p:spPr/>
        <p:txBody>
          <a:bodyPr/>
          <a:lstStyle/>
          <a:p>
            <a:fld id="{9BF0B853-3733-428D-9DE8-5D77B634A426}" type="slidenum">
              <a:rPr lang="en-NZ" smtClean="0"/>
              <a:t>21</a:t>
            </a:fld>
            <a:endParaRPr lang="en-NZ"/>
          </a:p>
        </p:txBody>
      </p:sp>
    </p:spTree>
    <p:extLst>
      <p:ext uri="{BB962C8B-B14F-4D97-AF65-F5344CB8AC3E}">
        <p14:creationId xmlns:p14="http://schemas.microsoft.com/office/powerpoint/2010/main" val="20510303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mj-lt"/>
              <a:buAutoNum type="arabicPeriod"/>
            </a:pPr>
            <a:r>
              <a:rPr lang="en-NZ" sz="1200" kern="1200" dirty="0" smtClean="0">
                <a:solidFill>
                  <a:schemeClr val="tx1"/>
                </a:solidFill>
                <a:effectLst/>
                <a:latin typeface="+mn-lt"/>
                <a:ea typeface="+mn-ea"/>
                <a:cs typeface="+mn-cs"/>
              </a:rPr>
              <a:t>transformation of raw data into meaningful and useful information for business analysis purposes.</a:t>
            </a:r>
          </a:p>
          <a:p>
            <a:pPr marL="228600" lvl="0" indent="-228600">
              <a:buFont typeface="+mj-lt"/>
              <a:buAutoNum type="arabicPeriod"/>
            </a:pPr>
            <a:r>
              <a:rPr lang="en-NZ" sz="1200" kern="1200" dirty="0" smtClean="0">
                <a:solidFill>
                  <a:schemeClr val="tx1"/>
                </a:solidFill>
                <a:effectLst/>
                <a:latin typeface="+mn-lt"/>
                <a:ea typeface="+mn-ea"/>
                <a:cs typeface="+mn-cs"/>
              </a:rPr>
              <a:t>Easier for analysis – structured – clear view</a:t>
            </a:r>
          </a:p>
          <a:p>
            <a:pPr marL="228600" lvl="0" indent="-228600">
              <a:buFont typeface="+mj-lt"/>
              <a:buAutoNum type="arabicPeriod"/>
            </a:pPr>
            <a:r>
              <a:rPr lang="en-NZ" sz="1200" kern="1200" dirty="0" smtClean="0">
                <a:solidFill>
                  <a:schemeClr val="tx1"/>
                </a:solidFill>
                <a:effectLst/>
                <a:latin typeface="+mn-lt"/>
                <a:ea typeface="+mn-ea"/>
                <a:cs typeface="+mn-cs"/>
              </a:rPr>
              <a:t>BI can handle enormous amounts of unstructured data to help identity, develop and create new strategic opportunities.</a:t>
            </a:r>
          </a:p>
          <a:p>
            <a:pPr marL="228600" lvl="0" indent="-228600">
              <a:buFont typeface="+mj-lt"/>
              <a:buAutoNum type="arabicPeriod"/>
            </a:pPr>
            <a:r>
              <a:rPr lang="en-NZ" sz="1200" kern="1200" dirty="0" smtClean="0">
                <a:solidFill>
                  <a:schemeClr val="tx1"/>
                </a:solidFill>
                <a:effectLst/>
                <a:latin typeface="+mn-lt"/>
                <a:ea typeface="+mn-ea"/>
                <a:cs typeface="+mn-cs"/>
              </a:rPr>
              <a:t>Using these can provide historical, current and predictive business operation </a:t>
            </a:r>
            <a:r>
              <a:rPr lang="en-NZ" sz="1200" kern="1200" dirty="0" err="1" smtClean="0">
                <a:solidFill>
                  <a:schemeClr val="tx1"/>
                </a:solidFill>
                <a:effectLst/>
                <a:latin typeface="+mn-lt"/>
                <a:ea typeface="+mn-ea"/>
                <a:cs typeface="+mn-cs"/>
              </a:rPr>
              <a:t>views</a:t>
            </a:r>
            <a:r>
              <a:rPr lang="en-NZ" sz="1200" kern="1200" dirty="0" err="1" smtClean="0">
                <a:solidFill>
                  <a:schemeClr val="tx1"/>
                </a:solidFill>
                <a:effectLst/>
                <a:latin typeface="+mn-lt"/>
                <a:ea typeface="+mn-ea"/>
                <a:cs typeface="+mn-cs"/>
                <a:sym typeface="Wingdings" panose="05000000000000000000" pitchFamily="2" charset="2"/>
              </a:rPr>
              <a:t></a:t>
            </a:r>
            <a:r>
              <a:rPr lang="en-NZ" sz="1200" kern="1200" dirty="0" err="1" smtClean="0">
                <a:solidFill>
                  <a:schemeClr val="tx1"/>
                </a:solidFill>
                <a:effectLst/>
                <a:latin typeface="+mn-lt"/>
                <a:ea typeface="+mn-ea"/>
                <a:cs typeface="+mn-cs"/>
              </a:rPr>
              <a:t>Better</a:t>
            </a:r>
            <a:r>
              <a:rPr lang="en-NZ" sz="1200" kern="1200" dirty="0" smtClean="0">
                <a:solidFill>
                  <a:schemeClr val="tx1"/>
                </a:solidFill>
                <a:effectLst/>
                <a:latin typeface="+mn-lt"/>
                <a:ea typeface="+mn-ea"/>
                <a:cs typeface="+mn-cs"/>
              </a:rPr>
              <a:t> decision making.</a:t>
            </a:r>
          </a:p>
          <a:p>
            <a:pPr marL="0" indent="0">
              <a:buFont typeface="+mj-lt"/>
              <a:buNone/>
            </a:pPr>
            <a:endParaRPr lang="en-NZ"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BF0B853-3733-428D-9DE8-5D77B634A426}" type="slidenum">
              <a:rPr lang="en-NZ" smtClean="0"/>
              <a:t>3</a:t>
            </a:fld>
            <a:endParaRPr lang="en-NZ"/>
          </a:p>
        </p:txBody>
      </p:sp>
    </p:spTree>
    <p:extLst>
      <p:ext uri="{BB962C8B-B14F-4D97-AF65-F5344CB8AC3E}">
        <p14:creationId xmlns:p14="http://schemas.microsoft.com/office/powerpoint/2010/main" val="21072562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smtClean="0"/>
              <a:t>Talk about</a:t>
            </a:r>
            <a:r>
              <a:rPr lang="en-NZ" baseline="0" dirty="0" smtClean="0"/>
              <a:t> the current system then problem again.</a:t>
            </a:r>
          </a:p>
          <a:p>
            <a:endParaRPr lang="en-NZ" baseline="0" dirty="0" smtClean="0"/>
          </a:p>
          <a:p>
            <a:r>
              <a:rPr lang="en-NZ" sz="1200" kern="1200" dirty="0" smtClean="0">
                <a:solidFill>
                  <a:schemeClr val="tx1"/>
                </a:solidFill>
                <a:effectLst/>
                <a:latin typeface="+mn-lt"/>
                <a:ea typeface="+mn-ea"/>
                <a:cs typeface="+mn-cs"/>
              </a:rPr>
              <a:t>Now Orion Health who provide products</a:t>
            </a:r>
            <a:r>
              <a:rPr lang="en-NZ" sz="1200" kern="1200" baseline="0" dirty="0" smtClean="0">
                <a:solidFill>
                  <a:schemeClr val="tx1"/>
                </a:solidFill>
                <a:effectLst/>
                <a:latin typeface="+mn-lt"/>
                <a:ea typeface="+mn-ea"/>
                <a:cs typeface="+mn-cs"/>
              </a:rPr>
              <a:t> </a:t>
            </a:r>
            <a:r>
              <a:rPr lang="en-NZ" sz="1200" kern="1200" dirty="0" smtClean="0">
                <a:solidFill>
                  <a:schemeClr val="tx1"/>
                </a:solidFill>
                <a:effectLst/>
                <a:latin typeface="+mn-lt"/>
                <a:ea typeface="+mn-ea"/>
                <a:cs typeface="+mn-cs"/>
              </a:rPr>
              <a:t>locally and globally…. But the </a:t>
            </a:r>
            <a:endParaRPr lang="en-NZ" baseline="0" dirty="0" smtClean="0"/>
          </a:p>
          <a:p>
            <a:pPr marL="228600" indent="-228600">
              <a:buAutoNum type="arabicPeriod"/>
            </a:pPr>
            <a:r>
              <a:rPr lang="en-NZ" sz="1200" kern="1200" dirty="0" smtClean="0">
                <a:solidFill>
                  <a:schemeClr val="tx1"/>
                </a:solidFill>
                <a:effectLst/>
                <a:latin typeface="+mn-lt"/>
                <a:ea typeface="+mn-ea"/>
                <a:cs typeface="+mn-cs"/>
              </a:rPr>
              <a:t>data stored in unreadable, unstructured form</a:t>
            </a:r>
          </a:p>
          <a:p>
            <a:pPr marL="685800" lvl="1" indent="-228600">
              <a:buAutoNum type="arabicPeriod"/>
            </a:pPr>
            <a:r>
              <a:rPr lang="en-NZ" sz="1200" kern="1200" dirty="0" smtClean="0">
                <a:solidFill>
                  <a:schemeClr val="tx1"/>
                </a:solidFill>
                <a:effectLst/>
                <a:latin typeface="+mn-lt"/>
                <a:ea typeface="+mn-ea"/>
                <a:cs typeface="+mn-cs"/>
              </a:rPr>
              <a:t>Very difficult to analyse..</a:t>
            </a:r>
            <a:r>
              <a:rPr lang="en-NZ" sz="1200" kern="1200" baseline="0" dirty="0" smtClean="0">
                <a:solidFill>
                  <a:schemeClr val="tx1"/>
                </a:solidFill>
                <a:effectLst/>
                <a:latin typeface="+mn-lt"/>
                <a:ea typeface="+mn-ea"/>
                <a:cs typeface="+mn-cs"/>
              </a:rPr>
              <a:t> Hard to make sense of data </a:t>
            </a:r>
            <a:r>
              <a:rPr lang="en-NZ" sz="1200" kern="1200" dirty="0" smtClean="0">
                <a:solidFill>
                  <a:schemeClr val="tx1"/>
                </a:solidFill>
                <a:effectLst/>
                <a:latin typeface="+mn-lt"/>
                <a:ea typeface="+mn-ea"/>
                <a:cs typeface="+mn-cs"/>
              </a:rPr>
              <a:t>and no meaning to it when you look at</a:t>
            </a:r>
            <a:r>
              <a:rPr lang="en-NZ" sz="1200" kern="1200" baseline="0" dirty="0" smtClean="0">
                <a:solidFill>
                  <a:schemeClr val="tx1"/>
                </a:solidFill>
                <a:effectLst/>
                <a:latin typeface="+mn-lt"/>
                <a:ea typeface="+mn-ea"/>
                <a:cs typeface="+mn-cs"/>
              </a:rPr>
              <a:t> raw data.. Not going to get much out of it. Might lead to worse decisions rather then better.</a:t>
            </a:r>
            <a:endParaRPr lang="en-NZ" sz="1200" kern="1200" dirty="0" smtClean="0">
              <a:solidFill>
                <a:schemeClr val="tx1"/>
              </a:solidFill>
              <a:effectLst/>
              <a:latin typeface="+mn-lt"/>
              <a:ea typeface="+mn-ea"/>
              <a:cs typeface="+mn-cs"/>
            </a:endParaRPr>
          </a:p>
          <a:p>
            <a:pPr marL="685800" lvl="1" indent="-228600">
              <a:buAutoNum type="arabicPeriod"/>
            </a:pPr>
            <a:r>
              <a:rPr lang="en-NZ" sz="1200" kern="1200" baseline="0" dirty="0" smtClean="0">
                <a:solidFill>
                  <a:schemeClr val="tx1"/>
                </a:solidFill>
                <a:effectLst/>
                <a:latin typeface="+mn-lt"/>
                <a:ea typeface="+mn-ea"/>
                <a:cs typeface="+mn-cs"/>
              </a:rPr>
              <a:t>Difficult to provide meaningful data to management so they can make better decisions.</a:t>
            </a:r>
            <a:endParaRPr lang="en-NZ" sz="1200" kern="1200" dirty="0" smtClean="0">
              <a:solidFill>
                <a:schemeClr val="tx1"/>
              </a:solidFill>
              <a:effectLst/>
              <a:latin typeface="+mn-lt"/>
              <a:ea typeface="+mn-ea"/>
              <a:cs typeface="+mn-cs"/>
            </a:endParaRPr>
          </a:p>
          <a:p>
            <a:pPr marL="228600" indent="-228600">
              <a:buAutoNum type="arabicPeriod"/>
            </a:pPr>
            <a:r>
              <a:rPr lang="en-NZ" sz="1200" kern="1200" dirty="0" smtClean="0">
                <a:solidFill>
                  <a:schemeClr val="tx1"/>
                </a:solidFill>
                <a:effectLst/>
                <a:latin typeface="+mn-lt"/>
                <a:ea typeface="+mn-ea"/>
                <a:cs typeface="+mn-cs"/>
              </a:rPr>
              <a:t>reports being manually created</a:t>
            </a:r>
            <a:r>
              <a:rPr lang="en-NZ" sz="1200" kern="1200" baseline="0" dirty="0" smtClean="0">
                <a:solidFill>
                  <a:schemeClr val="tx1"/>
                </a:solidFill>
                <a:effectLst/>
                <a:latin typeface="+mn-lt"/>
                <a:ea typeface="+mn-ea"/>
                <a:cs typeface="+mn-cs"/>
              </a:rPr>
              <a:t> – will run you through an example </a:t>
            </a:r>
            <a:r>
              <a:rPr lang="en-NZ" sz="1200" kern="1200" baseline="0" dirty="0" smtClean="0">
                <a:solidFill>
                  <a:schemeClr val="tx1"/>
                </a:solidFill>
                <a:effectLst/>
                <a:latin typeface="+mn-lt"/>
                <a:ea typeface="+mn-ea"/>
                <a:cs typeface="+mn-cs"/>
              </a:rPr>
              <a:t>soon</a:t>
            </a:r>
          </a:p>
          <a:p>
            <a:pPr marL="685800" marR="0" lvl="1" indent="-228600" algn="l" defTabSz="914400" rtl="0" eaLnBrk="1" fontAlgn="auto" latinLnBrk="0" hangingPunct="1">
              <a:lnSpc>
                <a:spcPct val="100000"/>
              </a:lnSpc>
              <a:spcBef>
                <a:spcPts val="0"/>
              </a:spcBef>
              <a:spcAft>
                <a:spcPts val="0"/>
              </a:spcAft>
              <a:buClrTx/>
              <a:buSzTx/>
              <a:buFontTx/>
              <a:buAutoNum type="arabicPeriod"/>
              <a:tabLst/>
              <a:defRPr/>
            </a:pPr>
            <a:r>
              <a:rPr lang="en-NZ" sz="1200" kern="1200" dirty="0" smtClean="0">
                <a:solidFill>
                  <a:schemeClr val="tx1"/>
                </a:solidFill>
                <a:effectLst/>
                <a:latin typeface="+mn-lt"/>
                <a:ea typeface="+mn-ea"/>
                <a:cs typeface="+mn-cs"/>
              </a:rPr>
              <a:t>Difficult for Complaint Administrators and Data Analytics to carry out the process to provide meaningful data to management in a fast paced environment.</a:t>
            </a:r>
            <a:endParaRPr lang="en-NZ" sz="1200" kern="1200" baseline="0" dirty="0" smtClean="0">
              <a:solidFill>
                <a:schemeClr val="tx1"/>
              </a:solidFill>
              <a:effectLst/>
              <a:latin typeface="+mn-lt"/>
              <a:ea typeface="+mn-ea"/>
              <a:cs typeface="+mn-cs"/>
            </a:endParaRPr>
          </a:p>
          <a:p>
            <a:pPr marL="228600" indent="-228600">
              <a:buAutoNum type="arabicPeriod"/>
            </a:pPr>
            <a:r>
              <a:rPr lang="en-NZ" sz="1200" kern="1200" baseline="0" dirty="0" smtClean="0">
                <a:solidFill>
                  <a:schemeClr val="tx1"/>
                </a:solidFill>
                <a:effectLst/>
                <a:latin typeface="+mn-lt"/>
                <a:ea typeface="+mn-ea"/>
                <a:cs typeface="+mn-cs"/>
              </a:rPr>
              <a:t>Takes too much time and extra effort – even with the technology that we have today – you’ll see what I mean when I explain the process to you.</a:t>
            </a:r>
          </a:p>
        </p:txBody>
      </p:sp>
      <p:sp>
        <p:nvSpPr>
          <p:cNvPr id="4" name="Slide Number Placeholder 3"/>
          <p:cNvSpPr>
            <a:spLocks noGrp="1"/>
          </p:cNvSpPr>
          <p:nvPr>
            <p:ph type="sldNum" sz="quarter" idx="10"/>
          </p:nvPr>
        </p:nvSpPr>
        <p:spPr/>
        <p:txBody>
          <a:bodyPr/>
          <a:lstStyle/>
          <a:p>
            <a:fld id="{9BF0B853-3733-428D-9DE8-5D77B634A426}" type="slidenum">
              <a:rPr lang="en-NZ" smtClean="0"/>
              <a:t>4</a:t>
            </a:fld>
            <a:endParaRPr lang="en-NZ"/>
          </a:p>
        </p:txBody>
      </p:sp>
    </p:spTree>
    <p:extLst>
      <p:ext uri="{BB962C8B-B14F-4D97-AF65-F5344CB8AC3E}">
        <p14:creationId xmlns:p14="http://schemas.microsoft.com/office/powerpoint/2010/main" val="32593471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kern="1200" dirty="0" smtClean="0">
                <a:solidFill>
                  <a:schemeClr val="tx1"/>
                </a:solidFill>
                <a:effectLst/>
                <a:latin typeface="+mn-lt"/>
                <a:ea typeface="+mn-ea"/>
                <a:cs typeface="+mn-cs"/>
              </a:rPr>
              <a:t>Will take you through the whole process from when a ticket is issued to reporting.</a:t>
            </a:r>
          </a:p>
          <a:p>
            <a:r>
              <a:rPr lang="en-NZ" sz="1200" kern="1200" dirty="0" smtClean="0">
                <a:solidFill>
                  <a:schemeClr val="tx1"/>
                </a:solidFill>
                <a:effectLst/>
                <a:latin typeface="+mn-lt"/>
                <a:ea typeface="+mn-ea"/>
                <a:cs typeface="+mn-cs"/>
              </a:rPr>
              <a:t> </a:t>
            </a:r>
          </a:p>
          <a:p>
            <a:pPr marL="228600" lvl="0" indent="-228600">
              <a:buFont typeface="+mj-lt"/>
              <a:buAutoNum type="arabicPeriod"/>
            </a:pPr>
            <a:r>
              <a:rPr lang="en-NZ" sz="1200" kern="1200" dirty="0" smtClean="0">
                <a:solidFill>
                  <a:schemeClr val="tx1"/>
                </a:solidFill>
                <a:effectLst/>
                <a:latin typeface="+mn-lt"/>
                <a:ea typeface="+mn-ea"/>
                <a:cs typeface="+mn-cs"/>
              </a:rPr>
              <a:t>The process begins with issues coming in on a support application which Orion Health uses (Support tracker). </a:t>
            </a:r>
          </a:p>
          <a:p>
            <a:pPr marL="228600" lvl="0" indent="-228600">
              <a:buFont typeface="+mj-lt"/>
              <a:buAutoNum type="arabicPeriod"/>
            </a:pPr>
            <a:r>
              <a:rPr lang="en-NZ" sz="1200" kern="1200" dirty="0" smtClean="0">
                <a:solidFill>
                  <a:schemeClr val="tx1"/>
                </a:solidFill>
                <a:effectLst/>
                <a:latin typeface="+mn-lt"/>
                <a:ea typeface="+mn-ea"/>
                <a:cs typeface="+mn-cs"/>
              </a:rPr>
              <a:t>Before an investigation, Regional analysts will complete a Pre-investigation on the issue that has come by reading what the customer has written.</a:t>
            </a:r>
          </a:p>
          <a:p>
            <a:pPr marL="228600" lvl="0" indent="-228600">
              <a:buFont typeface="+mj-lt"/>
              <a:buAutoNum type="arabicPeriod"/>
            </a:pPr>
            <a:r>
              <a:rPr lang="en-NZ" sz="1200" kern="1200" dirty="0" smtClean="0">
                <a:solidFill>
                  <a:schemeClr val="tx1"/>
                </a:solidFill>
                <a:effectLst/>
                <a:latin typeface="+mn-lt"/>
                <a:ea typeface="+mn-ea"/>
                <a:cs typeface="+mn-cs"/>
              </a:rPr>
              <a:t>The result of that questionnaire then determines whether the report is alleged to be a problem represented by 1 or 0 emphasising yes or no which is recorded in the database table.</a:t>
            </a:r>
          </a:p>
          <a:p>
            <a:pPr marL="0" indent="0">
              <a:buFont typeface="+mj-lt"/>
              <a:buNone/>
            </a:pPr>
            <a:endParaRPr lang="en-NZ"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BF0B853-3733-428D-9DE8-5D77B634A426}" type="slidenum">
              <a:rPr lang="en-NZ" smtClean="0"/>
              <a:t>5</a:t>
            </a:fld>
            <a:endParaRPr lang="en-NZ"/>
          </a:p>
        </p:txBody>
      </p:sp>
    </p:spTree>
    <p:extLst>
      <p:ext uri="{BB962C8B-B14F-4D97-AF65-F5344CB8AC3E}">
        <p14:creationId xmlns:p14="http://schemas.microsoft.com/office/powerpoint/2010/main" val="42273378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mj-lt"/>
              <a:buAutoNum type="arabicPeriod"/>
            </a:pPr>
            <a:r>
              <a:rPr lang="en-NZ" sz="1200" kern="1200" dirty="0" smtClean="0">
                <a:solidFill>
                  <a:schemeClr val="tx1"/>
                </a:solidFill>
                <a:effectLst/>
                <a:latin typeface="+mn-lt"/>
                <a:ea typeface="+mn-ea"/>
                <a:cs typeface="+mn-cs"/>
              </a:rPr>
              <a:t>Administrator uses the support application to query the expected output</a:t>
            </a:r>
          </a:p>
          <a:p>
            <a:pPr marL="228600" lvl="0" indent="-228600">
              <a:buFont typeface="+mj-lt"/>
              <a:buAutoNum type="arabicPeriod"/>
            </a:pPr>
            <a:r>
              <a:rPr lang="en-NZ" sz="1200" kern="1200" dirty="0" smtClean="0">
                <a:solidFill>
                  <a:schemeClr val="tx1"/>
                </a:solidFill>
                <a:effectLst/>
                <a:latin typeface="+mn-lt"/>
                <a:ea typeface="+mn-ea"/>
                <a:cs typeface="+mn-cs"/>
              </a:rPr>
              <a:t>the data then needs to be filtered and manipulated </a:t>
            </a:r>
          </a:p>
          <a:p>
            <a:pPr marL="228600" lvl="0" indent="-228600">
              <a:buFont typeface="+mj-lt"/>
              <a:buAutoNum type="arabicPeriod"/>
            </a:pPr>
            <a:r>
              <a:rPr lang="en-NZ" sz="1200" kern="1200" dirty="0" smtClean="0">
                <a:solidFill>
                  <a:schemeClr val="tx1"/>
                </a:solidFill>
                <a:effectLst/>
                <a:latin typeface="+mn-lt"/>
                <a:ea typeface="+mn-ea"/>
                <a:cs typeface="+mn-cs"/>
              </a:rPr>
              <a:t>then exported into an csv file </a:t>
            </a:r>
          </a:p>
          <a:p>
            <a:pPr marL="228600" lvl="0" indent="-228600">
              <a:buFont typeface="+mj-lt"/>
              <a:buAutoNum type="arabicPeriod"/>
            </a:pPr>
            <a:r>
              <a:rPr lang="en-NZ" sz="1200" kern="1200" dirty="0" smtClean="0">
                <a:solidFill>
                  <a:schemeClr val="tx1"/>
                </a:solidFill>
                <a:effectLst/>
                <a:latin typeface="+mn-lt"/>
                <a:ea typeface="+mn-ea"/>
                <a:cs typeface="+mn-cs"/>
              </a:rPr>
              <a:t>then into an excel file </a:t>
            </a:r>
          </a:p>
          <a:p>
            <a:pPr marL="228600" lvl="0" indent="-228600">
              <a:buFont typeface="+mj-lt"/>
              <a:buAutoNum type="arabicPeriod"/>
            </a:pPr>
            <a:r>
              <a:rPr lang="en-NZ" sz="1200" kern="1200" dirty="0" smtClean="0">
                <a:solidFill>
                  <a:schemeClr val="tx1"/>
                </a:solidFill>
                <a:effectLst/>
                <a:latin typeface="+mn-lt"/>
                <a:ea typeface="+mn-ea"/>
                <a:cs typeface="+mn-cs"/>
              </a:rPr>
              <a:t>consultant has to manually create graphs, tables and analytics using excel and tableau. </a:t>
            </a:r>
          </a:p>
          <a:p>
            <a:pPr marL="228600" lvl="0" indent="-228600">
              <a:buFont typeface="+mj-lt"/>
              <a:buAutoNum type="arabicPeriod"/>
            </a:pPr>
            <a:r>
              <a:rPr lang="en-NZ" sz="1200" kern="1200" dirty="0" smtClean="0">
                <a:solidFill>
                  <a:schemeClr val="tx1"/>
                </a:solidFill>
                <a:effectLst/>
                <a:latin typeface="+mn-lt"/>
                <a:ea typeface="+mn-ea"/>
                <a:cs typeface="+mn-cs"/>
              </a:rPr>
              <a:t>The graphs are then copy and pasted onto a word document which is taken to meetings or passed onto department managers.</a:t>
            </a:r>
          </a:p>
          <a:p>
            <a:r>
              <a:rPr lang="en-NZ" sz="1200" kern="1200" dirty="0" smtClean="0">
                <a:solidFill>
                  <a:schemeClr val="tx1"/>
                </a:solidFill>
                <a:effectLst/>
                <a:latin typeface="+mn-lt"/>
                <a:ea typeface="+mn-ea"/>
                <a:cs typeface="+mn-cs"/>
              </a:rPr>
              <a:t>REPEAT PROCESS  - WHAT HAPPENS THE NEXT MONTH OR WHEN YOU NEED A DIFFERENT REPORT AND ALSO WHEN THERE IS NEW INFO?? As the data is updated on the support system, the whole process needs to be under taken again therefore the query needs to be written out again which then is manipulated and exported into a </a:t>
            </a:r>
            <a:r>
              <a:rPr lang="en-NZ" sz="1200" kern="1200" dirty="0" err="1" smtClean="0">
                <a:solidFill>
                  <a:schemeClr val="tx1"/>
                </a:solidFill>
                <a:effectLst/>
                <a:latin typeface="+mn-lt"/>
                <a:ea typeface="+mn-ea"/>
                <a:cs typeface="+mn-cs"/>
              </a:rPr>
              <a:t>cvs</a:t>
            </a:r>
            <a:r>
              <a:rPr lang="en-NZ" sz="1200" kern="1200" dirty="0" smtClean="0">
                <a:solidFill>
                  <a:schemeClr val="tx1"/>
                </a:solidFill>
                <a:effectLst/>
                <a:latin typeface="+mn-lt"/>
                <a:ea typeface="+mn-ea"/>
                <a:cs typeface="+mn-cs"/>
              </a:rPr>
              <a:t> file then excel or where the graphs are updated or </a:t>
            </a:r>
            <a:r>
              <a:rPr lang="en-NZ" sz="1200" kern="1200" dirty="0" err="1" smtClean="0">
                <a:solidFill>
                  <a:schemeClr val="tx1"/>
                </a:solidFill>
                <a:effectLst/>
                <a:latin typeface="+mn-lt"/>
                <a:ea typeface="+mn-ea"/>
                <a:cs typeface="+mn-cs"/>
              </a:rPr>
              <a:t>tabelo</a:t>
            </a:r>
            <a:r>
              <a:rPr lang="en-NZ" sz="1200" kern="1200" dirty="0" smtClean="0">
                <a:solidFill>
                  <a:schemeClr val="tx1"/>
                </a:solidFill>
                <a:effectLst/>
                <a:latin typeface="+mn-lt"/>
                <a:ea typeface="+mn-ea"/>
                <a:cs typeface="+mn-cs"/>
              </a:rPr>
              <a:t> where the graphs are created again. This cycle is continuous and is required to be done continuously so the management get up-to-date information whether is it yearly, monthly or weekly.</a:t>
            </a:r>
          </a:p>
          <a:p>
            <a:endParaRPr lang="en-NZ" dirty="0"/>
          </a:p>
        </p:txBody>
      </p:sp>
      <p:sp>
        <p:nvSpPr>
          <p:cNvPr id="4" name="Slide Number Placeholder 3"/>
          <p:cNvSpPr>
            <a:spLocks noGrp="1"/>
          </p:cNvSpPr>
          <p:nvPr>
            <p:ph type="sldNum" sz="quarter" idx="10"/>
          </p:nvPr>
        </p:nvSpPr>
        <p:spPr/>
        <p:txBody>
          <a:bodyPr/>
          <a:lstStyle/>
          <a:p>
            <a:fld id="{9BF0B853-3733-428D-9DE8-5D77B634A426}" type="slidenum">
              <a:rPr lang="en-NZ" smtClean="0"/>
              <a:t>6</a:t>
            </a:fld>
            <a:endParaRPr lang="en-NZ"/>
          </a:p>
        </p:txBody>
      </p:sp>
    </p:spTree>
    <p:extLst>
      <p:ext uri="{BB962C8B-B14F-4D97-AF65-F5344CB8AC3E}">
        <p14:creationId xmlns:p14="http://schemas.microsoft.com/office/powerpoint/2010/main" val="24610743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NZ" sz="1200" kern="1200" dirty="0" smtClean="0">
                <a:solidFill>
                  <a:schemeClr val="tx1"/>
                </a:solidFill>
                <a:effectLst/>
                <a:latin typeface="+mn-lt"/>
                <a:ea typeface="+mn-ea"/>
                <a:cs typeface="+mn-cs"/>
              </a:rPr>
              <a:t>Development of a Clinical Data Warehouse for Hospital Infection Control</a:t>
            </a:r>
            <a:endParaRPr lang="en-NZ" sz="1100" kern="1200" dirty="0" smtClean="0">
              <a:solidFill>
                <a:schemeClr val="tx1"/>
              </a:solidFill>
              <a:effectLst/>
              <a:latin typeface="+mn-lt"/>
              <a:ea typeface="+mn-ea"/>
              <a:cs typeface="+mn-cs"/>
            </a:endParaRPr>
          </a:p>
          <a:p>
            <a:pPr lvl="0"/>
            <a:r>
              <a:rPr lang="en-NZ" sz="1200" kern="1200" dirty="0" smtClean="0">
                <a:solidFill>
                  <a:schemeClr val="tx1"/>
                </a:solidFill>
                <a:effectLst/>
                <a:latin typeface="+mn-lt"/>
                <a:ea typeface="+mn-ea"/>
                <a:cs typeface="+mn-cs"/>
              </a:rPr>
              <a:t>As is common in health care, a system-wide relational database linking laboratory, pharmacy, and administrative data did not exist.</a:t>
            </a:r>
            <a:endParaRPr lang="en-NZ" sz="1100" kern="1200" dirty="0" smtClean="0">
              <a:solidFill>
                <a:schemeClr val="tx1"/>
              </a:solidFill>
              <a:effectLst/>
              <a:latin typeface="+mn-lt"/>
              <a:ea typeface="+mn-ea"/>
              <a:cs typeface="+mn-cs"/>
            </a:endParaRPr>
          </a:p>
          <a:p>
            <a:pPr lvl="0"/>
            <a:r>
              <a:rPr lang="en-NZ" sz="1200" kern="1200" dirty="0" smtClean="0">
                <a:solidFill>
                  <a:schemeClr val="tx1"/>
                </a:solidFill>
                <a:effectLst/>
                <a:latin typeface="+mn-lt"/>
                <a:ea typeface="+mn-ea"/>
                <a:cs typeface="+mn-cs"/>
              </a:rPr>
              <a:t>Accessing, organizing, and using these data to support research and quality improvement projects are evolving challenges for hospital systems.</a:t>
            </a:r>
          </a:p>
          <a:p>
            <a:pPr lvl="0"/>
            <a:r>
              <a:rPr lang="en-NZ" sz="1200" kern="1200" dirty="0" smtClean="0">
                <a:solidFill>
                  <a:schemeClr val="tx1"/>
                </a:solidFill>
                <a:effectLst/>
                <a:latin typeface="+mn-lt"/>
                <a:ea typeface="+mn-ea"/>
                <a:cs typeface="+mn-cs"/>
              </a:rPr>
              <a:t>Because the vendors did not provide easy access so the authors developed a clinical data warehouse for hospital infection control by importing data from the information systems of three affiliated public hospitals.</a:t>
            </a:r>
          </a:p>
          <a:p>
            <a:pPr lvl="0"/>
            <a:r>
              <a:rPr lang="en-NZ" sz="1200" kern="1200" dirty="0" smtClean="0">
                <a:solidFill>
                  <a:schemeClr val="tx1"/>
                </a:solidFill>
                <a:effectLst/>
                <a:latin typeface="+mn-lt"/>
                <a:ea typeface="+mn-ea"/>
                <a:cs typeface="+mn-cs"/>
              </a:rPr>
              <a:t>One of the key goals is development of a hospital information system that could recognize and report trends in antimicrobial use and resistance.</a:t>
            </a:r>
          </a:p>
          <a:p>
            <a:pPr lvl="0"/>
            <a:r>
              <a:rPr lang="en-NZ" sz="1200" kern="1200" dirty="0" smtClean="0">
                <a:solidFill>
                  <a:schemeClr val="tx1"/>
                </a:solidFill>
                <a:effectLst/>
                <a:latin typeface="+mn-lt"/>
                <a:ea typeface="+mn-ea"/>
                <a:cs typeface="+mn-cs"/>
              </a:rPr>
              <a:t>The clinical data warehouse was designed to store data collected from </a:t>
            </a:r>
            <a:r>
              <a:rPr lang="en-NZ" sz="1200" kern="1200" dirty="0" err="1" smtClean="0">
                <a:solidFill>
                  <a:schemeClr val="tx1"/>
                </a:solidFill>
                <a:effectLst/>
                <a:latin typeface="+mn-lt"/>
                <a:ea typeface="+mn-ea"/>
                <a:cs typeface="+mn-cs"/>
              </a:rPr>
              <a:t>nonelectronic</a:t>
            </a:r>
            <a:r>
              <a:rPr lang="en-NZ" sz="1200" kern="1200" dirty="0" smtClean="0">
                <a:solidFill>
                  <a:schemeClr val="tx1"/>
                </a:solidFill>
                <a:effectLst/>
                <a:latin typeface="+mn-lt"/>
                <a:ea typeface="+mn-ea"/>
                <a:cs typeface="+mn-cs"/>
              </a:rPr>
              <a:t> sources (e.g., manually abstracted data from patient medical records and surveys scanned using optical character recognition) and to store imported electronic data from existing hospital information systems.</a:t>
            </a:r>
          </a:p>
          <a:p>
            <a:pPr lvl="0"/>
            <a:r>
              <a:rPr lang="en-NZ" sz="1200" kern="1200" dirty="0" smtClean="0">
                <a:solidFill>
                  <a:schemeClr val="tx1"/>
                </a:solidFill>
                <a:effectLst/>
                <a:latin typeface="+mn-lt"/>
                <a:ea typeface="+mn-ea"/>
                <a:cs typeface="+mn-cs"/>
              </a:rPr>
              <a:t>O ensure open database connectivity (ODBC) linkages to different database platforms (e.g., application databases from Pharmacy and Laboratory) they used DTS (Data transformation Services) functions of SQL.</a:t>
            </a:r>
          </a:p>
          <a:p>
            <a:pPr lvl="1"/>
            <a:r>
              <a:rPr lang="en-NZ" sz="1200" kern="1200" dirty="0" smtClean="0">
                <a:solidFill>
                  <a:schemeClr val="tx1"/>
                </a:solidFill>
                <a:effectLst/>
                <a:latin typeface="+mn-lt"/>
                <a:ea typeface="+mn-ea"/>
                <a:cs typeface="+mn-cs"/>
              </a:rPr>
              <a:t>This function was programmed to automate data extraction from each primary server to our clinical data warehouse.</a:t>
            </a:r>
          </a:p>
          <a:p>
            <a:pPr lvl="0"/>
            <a:r>
              <a:rPr lang="en-NZ" sz="1200" kern="1200" dirty="0" smtClean="0">
                <a:solidFill>
                  <a:schemeClr val="tx1"/>
                </a:solidFill>
                <a:effectLst/>
                <a:latin typeface="+mn-lt"/>
                <a:ea typeface="+mn-ea"/>
                <a:cs typeface="+mn-cs"/>
              </a:rPr>
              <a:t>Although programming simple queries to provide descriptive statistics was performed readily,</a:t>
            </a:r>
          </a:p>
          <a:p>
            <a:pPr lvl="0"/>
            <a:r>
              <a:rPr lang="en-NZ" sz="1200" kern="1200" dirty="0" smtClean="0">
                <a:solidFill>
                  <a:schemeClr val="tx1"/>
                </a:solidFill>
                <a:effectLst/>
                <a:latin typeface="+mn-lt"/>
                <a:ea typeface="+mn-ea"/>
                <a:cs typeface="+mn-cs"/>
              </a:rPr>
              <a:t>Used consulting firms/</a:t>
            </a:r>
            <a:r>
              <a:rPr lang="en-NZ" sz="1200" kern="1200" dirty="0" err="1" smtClean="0">
                <a:solidFill>
                  <a:schemeClr val="tx1"/>
                </a:solidFill>
                <a:effectLst/>
                <a:latin typeface="+mn-lt"/>
                <a:ea typeface="+mn-ea"/>
                <a:cs typeface="+mn-cs"/>
              </a:rPr>
              <a:t>statition</a:t>
            </a:r>
            <a:r>
              <a:rPr lang="en-NZ" sz="1200" kern="1200" dirty="0" smtClean="0">
                <a:solidFill>
                  <a:schemeClr val="tx1"/>
                </a:solidFill>
                <a:effectLst/>
                <a:latin typeface="+mn-lt"/>
                <a:ea typeface="+mn-ea"/>
                <a:cs typeface="+mn-cs"/>
              </a:rPr>
              <a:t>  </a:t>
            </a:r>
            <a:r>
              <a:rPr lang="en-NZ" sz="1200" kern="1200" dirty="0" err="1" smtClean="0">
                <a:solidFill>
                  <a:schemeClr val="tx1"/>
                </a:solidFill>
                <a:effectLst/>
                <a:latin typeface="+mn-lt"/>
                <a:ea typeface="+mn-ea"/>
                <a:cs typeface="+mn-cs"/>
              </a:rPr>
              <a:t>itions</a:t>
            </a:r>
            <a:r>
              <a:rPr lang="en-NZ" sz="1200" kern="1200" dirty="0" smtClean="0">
                <a:solidFill>
                  <a:schemeClr val="tx1"/>
                </a:solidFill>
                <a:effectLst/>
                <a:latin typeface="+mn-lt"/>
                <a:ea typeface="+mn-ea"/>
                <a:cs typeface="+mn-cs"/>
              </a:rPr>
              <a:t> to extract info about the care by patients with infectious </a:t>
            </a:r>
            <a:r>
              <a:rPr lang="en-NZ" sz="1200" kern="1200" dirty="0" err="1" smtClean="0">
                <a:solidFill>
                  <a:schemeClr val="tx1"/>
                </a:solidFill>
                <a:effectLst/>
                <a:latin typeface="+mn-lt"/>
                <a:ea typeface="+mn-ea"/>
                <a:cs typeface="+mn-cs"/>
              </a:rPr>
              <a:t>deseases</a:t>
            </a:r>
            <a:r>
              <a:rPr lang="en-NZ" sz="1200" kern="1200" dirty="0" smtClean="0">
                <a:solidFill>
                  <a:schemeClr val="tx1"/>
                </a:solidFill>
                <a:effectLst/>
                <a:latin typeface="+mn-lt"/>
                <a:ea typeface="+mn-ea"/>
                <a:cs typeface="+mn-cs"/>
              </a:rPr>
              <a:t>.</a:t>
            </a:r>
          </a:p>
          <a:p>
            <a:r>
              <a:rPr lang="en-NZ" sz="1200" kern="1200" dirty="0" smtClean="0">
                <a:solidFill>
                  <a:schemeClr val="tx1"/>
                </a:solidFill>
                <a:effectLst/>
                <a:latin typeface="+mn-lt"/>
                <a:ea typeface="+mn-ea"/>
                <a:cs typeface="+mn-cs"/>
              </a:rPr>
              <a:t> </a:t>
            </a:r>
            <a:endParaRPr lang="en-NZ" sz="11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BF0B853-3733-428D-9DE8-5D77B634A426}" type="slidenum">
              <a:rPr lang="en-NZ" smtClean="0"/>
              <a:t>7</a:t>
            </a:fld>
            <a:endParaRPr lang="en-NZ"/>
          </a:p>
        </p:txBody>
      </p:sp>
    </p:spTree>
    <p:extLst>
      <p:ext uri="{BB962C8B-B14F-4D97-AF65-F5344CB8AC3E}">
        <p14:creationId xmlns:p14="http://schemas.microsoft.com/office/powerpoint/2010/main" val="7124660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kern="1200" dirty="0" smtClean="0">
                <a:solidFill>
                  <a:schemeClr val="tx1"/>
                </a:solidFill>
                <a:effectLst/>
                <a:latin typeface="+mn-lt"/>
                <a:ea typeface="+mn-ea"/>
                <a:cs typeface="+mn-cs"/>
              </a:rPr>
              <a:t>Many more companies follow a similar manual procedure who are also not using the best approaches carry out processes which come with data retrieval and reporting.</a:t>
            </a:r>
            <a:endParaRPr lang="en-NZ" dirty="0"/>
          </a:p>
        </p:txBody>
      </p:sp>
      <p:sp>
        <p:nvSpPr>
          <p:cNvPr id="4" name="Slide Number Placeholder 3"/>
          <p:cNvSpPr>
            <a:spLocks noGrp="1"/>
          </p:cNvSpPr>
          <p:nvPr>
            <p:ph type="sldNum" sz="quarter" idx="10"/>
          </p:nvPr>
        </p:nvSpPr>
        <p:spPr/>
        <p:txBody>
          <a:bodyPr/>
          <a:lstStyle/>
          <a:p>
            <a:fld id="{9BF0B853-3733-428D-9DE8-5D77B634A426}" type="slidenum">
              <a:rPr lang="en-NZ" smtClean="0"/>
              <a:t>8</a:t>
            </a:fld>
            <a:endParaRPr lang="en-NZ"/>
          </a:p>
        </p:txBody>
      </p:sp>
    </p:spTree>
    <p:extLst>
      <p:ext uri="{BB962C8B-B14F-4D97-AF65-F5344CB8AC3E}">
        <p14:creationId xmlns:p14="http://schemas.microsoft.com/office/powerpoint/2010/main" val="21946383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9BF0B853-3733-428D-9DE8-5D77B634A426}" type="slidenum">
              <a:rPr lang="en-NZ" smtClean="0"/>
              <a:t>9</a:t>
            </a:fld>
            <a:endParaRPr lang="en-NZ"/>
          </a:p>
        </p:txBody>
      </p:sp>
    </p:spTree>
    <p:extLst>
      <p:ext uri="{BB962C8B-B14F-4D97-AF65-F5344CB8AC3E}">
        <p14:creationId xmlns:p14="http://schemas.microsoft.com/office/powerpoint/2010/main" val="36355646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BF0B853-3733-428D-9DE8-5D77B634A426}" type="slidenum">
              <a:rPr lang="en-NZ" smtClean="0"/>
              <a:t>10</a:t>
            </a:fld>
            <a:endParaRPr lang="en-NZ"/>
          </a:p>
        </p:txBody>
      </p:sp>
    </p:spTree>
    <p:extLst>
      <p:ext uri="{BB962C8B-B14F-4D97-AF65-F5344CB8AC3E}">
        <p14:creationId xmlns:p14="http://schemas.microsoft.com/office/powerpoint/2010/main" val="387877451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10/22/2014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10/22/2014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10/22/2014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10/22/2014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10/22/2014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10/22/2014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10/22/2014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10/22/2014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10/22/2014</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10/22/2014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10/22/2014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10/22/2014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10/22/2014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10/22/2014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10/22/2014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10/22/2014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10/22/2014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10/22/2014</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7.jpg"/><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1.xml"/><Relationship Id="rId1" Type="http://schemas.openxmlformats.org/officeDocument/2006/relationships/slideLayout" Target="../slideLayouts/slideLayout5.xml"/><Relationship Id="rId4" Type="http://schemas.openxmlformats.org/officeDocument/2006/relationships/image" Target="../media/image20.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NZ" dirty="0" err="1" smtClean="0"/>
              <a:t>BTech</a:t>
            </a:r>
            <a:r>
              <a:rPr lang="en-NZ" dirty="0" smtClean="0"/>
              <a:t> 451</a:t>
            </a:r>
            <a:endParaRPr lang="en-NZ" dirty="0"/>
          </a:p>
        </p:txBody>
      </p:sp>
      <p:sp>
        <p:nvSpPr>
          <p:cNvPr id="3" name="Subtitle 2"/>
          <p:cNvSpPr>
            <a:spLocks noGrp="1"/>
          </p:cNvSpPr>
          <p:nvPr>
            <p:ph type="subTitle" idx="1"/>
          </p:nvPr>
        </p:nvSpPr>
        <p:spPr/>
        <p:txBody>
          <a:bodyPr>
            <a:noAutofit/>
          </a:bodyPr>
          <a:lstStyle/>
          <a:p>
            <a:r>
              <a:rPr lang="en-NZ" dirty="0" smtClean="0"/>
              <a:t>University of Auckland</a:t>
            </a:r>
          </a:p>
          <a:p>
            <a:r>
              <a:rPr lang="en-NZ" dirty="0" err="1" smtClean="0"/>
              <a:t>Priyal</a:t>
            </a:r>
            <a:r>
              <a:rPr lang="en-NZ" dirty="0" smtClean="0"/>
              <a:t> Bangia</a:t>
            </a:r>
          </a:p>
          <a:p>
            <a:r>
              <a:rPr lang="en-NZ" dirty="0" smtClean="0"/>
              <a:t>Pban489</a:t>
            </a:r>
          </a:p>
          <a:p>
            <a:r>
              <a:rPr lang="en-NZ" dirty="0" smtClean="0"/>
              <a:t>5648682</a:t>
            </a:r>
            <a:endParaRPr lang="en-NZ" dirty="0"/>
          </a:p>
        </p:txBody>
      </p:sp>
    </p:spTree>
    <p:extLst>
      <p:ext uri="{BB962C8B-B14F-4D97-AF65-F5344CB8AC3E}">
        <p14:creationId xmlns:p14="http://schemas.microsoft.com/office/powerpoint/2010/main" val="15177415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Research – Tools available to use</a:t>
            </a:r>
            <a:endParaRPr lang="en-NZ"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587262" y="3838444"/>
            <a:ext cx="3580180" cy="2239033"/>
          </a:xfr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6029" y="2604788"/>
            <a:ext cx="2729733" cy="1457625"/>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074040" y="2696996"/>
            <a:ext cx="2763436" cy="1462996"/>
          </a:xfrm>
          <a:prstGeom prst="rect">
            <a:avLst/>
          </a:prstGeom>
        </p:spPr>
      </p:pic>
      <p:cxnSp>
        <p:nvCxnSpPr>
          <p:cNvPr id="8" name="Straight Connector 7"/>
          <p:cNvCxnSpPr/>
          <p:nvPr/>
        </p:nvCxnSpPr>
        <p:spPr>
          <a:xfrm>
            <a:off x="321547" y="2270927"/>
            <a:ext cx="3265715" cy="2160396"/>
          </a:xfrm>
          <a:prstGeom prst="line">
            <a:avLst/>
          </a:prstGeom>
          <a:ln w="76200">
            <a:solidFill>
              <a:schemeClr val="tx2">
                <a:lumMod val="10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6822900" y="2270927"/>
            <a:ext cx="3265715" cy="2160396"/>
          </a:xfrm>
          <a:prstGeom prst="line">
            <a:avLst/>
          </a:prstGeom>
          <a:ln w="76200">
            <a:solidFill>
              <a:schemeClr val="tx2">
                <a:lumMod val="1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603368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Research – Tools available to use</a:t>
            </a:r>
            <a:endParaRPr lang="en-NZ"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60430" y="4350508"/>
            <a:ext cx="3580180" cy="2239033"/>
          </a:xfrm>
        </p:spPr>
      </p:pic>
      <p:sp>
        <p:nvSpPr>
          <p:cNvPr id="10" name="Content Placeholder 3"/>
          <p:cNvSpPr txBox="1">
            <a:spLocks/>
          </p:cNvSpPr>
          <p:nvPr/>
        </p:nvSpPr>
        <p:spPr>
          <a:xfrm>
            <a:off x="680321" y="2336873"/>
            <a:ext cx="9613861" cy="359931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r>
              <a:rPr lang="en-NZ" sz="2800" dirty="0" smtClean="0"/>
              <a:t>SQL Server Integration Services (SSIS)</a:t>
            </a:r>
          </a:p>
          <a:p>
            <a:r>
              <a:rPr lang="en-NZ" sz="2800" dirty="0" smtClean="0"/>
              <a:t>Replaces DTS – more transformations available </a:t>
            </a:r>
          </a:p>
          <a:p>
            <a:r>
              <a:rPr lang="en-NZ" sz="2800" dirty="0"/>
              <a:t>Used entirely for Data integration and workflow applications.</a:t>
            </a:r>
          </a:p>
          <a:p>
            <a:r>
              <a:rPr lang="en-NZ" sz="2800" dirty="0"/>
              <a:t>Features a fast/flexible data warehousing tool used for data ETL.</a:t>
            </a:r>
          </a:p>
          <a:p>
            <a:r>
              <a:rPr lang="en-NZ" sz="2800" dirty="0"/>
              <a:t>Used to automate </a:t>
            </a:r>
            <a:r>
              <a:rPr lang="en-NZ" sz="2800" dirty="0" smtClean="0"/>
              <a:t>maintenance for </a:t>
            </a:r>
            <a:r>
              <a:rPr lang="en-NZ" sz="2800" dirty="0"/>
              <a:t>SQL server databases and </a:t>
            </a:r>
            <a:r>
              <a:rPr lang="en-NZ" sz="2800" dirty="0" smtClean="0"/>
              <a:t>updates.</a:t>
            </a:r>
            <a:endParaRPr lang="en-NZ" sz="2800" dirty="0"/>
          </a:p>
          <a:p>
            <a:endParaRPr lang="en-NZ" sz="2800" dirty="0" smtClean="0"/>
          </a:p>
          <a:p>
            <a:endParaRPr lang="en-NZ" sz="2800" dirty="0" smtClean="0"/>
          </a:p>
        </p:txBody>
      </p:sp>
    </p:spTree>
    <p:extLst>
      <p:ext uri="{BB962C8B-B14F-4D97-AF65-F5344CB8AC3E}">
        <p14:creationId xmlns:p14="http://schemas.microsoft.com/office/powerpoint/2010/main" val="28007846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Implementation</a:t>
            </a:r>
            <a:endParaRPr lang="en-NZ"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100849" y="2184887"/>
            <a:ext cx="4193333" cy="4390023"/>
          </a:xfr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3996" y="2184887"/>
            <a:ext cx="4002508" cy="4390023"/>
          </a:xfrm>
          <a:prstGeom prst="rect">
            <a:avLst/>
          </a:prstGeom>
        </p:spPr>
      </p:pic>
      <p:cxnSp>
        <p:nvCxnSpPr>
          <p:cNvPr id="8" name="Straight Arrow Connector 7"/>
          <p:cNvCxnSpPr/>
          <p:nvPr/>
        </p:nvCxnSpPr>
        <p:spPr>
          <a:xfrm>
            <a:off x="3405776" y="3785231"/>
            <a:ext cx="3256281" cy="2998"/>
          </a:xfrm>
          <a:prstGeom prst="straightConnector1">
            <a:avLst/>
          </a:prstGeom>
          <a:ln w="76200">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82878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Extract Transformation </a:t>
            </a:r>
            <a:r>
              <a:rPr lang="en-NZ" dirty="0" smtClean="0"/>
              <a:t>Load using SSIS</a:t>
            </a:r>
            <a:endParaRPr lang="en-NZ" dirty="0"/>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9750" y="2117344"/>
            <a:ext cx="11289706" cy="4475369"/>
          </a:xfrm>
        </p:spPr>
      </p:pic>
    </p:spTree>
    <p:extLst>
      <p:ext uri="{BB962C8B-B14F-4D97-AF65-F5344CB8AC3E}">
        <p14:creationId xmlns:p14="http://schemas.microsoft.com/office/powerpoint/2010/main" val="2804383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l="4010"/>
          <a:stretch/>
        </p:blipFill>
        <p:spPr>
          <a:xfrm>
            <a:off x="-1" y="174295"/>
            <a:ext cx="12146117" cy="4469423"/>
          </a:xfrm>
          <a:prstGeom prst="rect">
            <a:avLst/>
          </a:prstGeom>
        </p:spPr>
      </p:pic>
      <p:pic>
        <p:nvPicPr>
          <p:cNvPr id="3" name="Picture 2"/>
          <p:cNvPicPr>
            <a:picLocks noChangeAspect="1"/>
          </p:cNvPicPr>
          <p:nvPr/>
        </p:nvPicPr>
        <p:blipFill rotWithShape="1">
          <a:blip r:embed="rId3">
            <a:extLst>
              <a:ext uri="{28A0092B-C50C-407E-A947-70E740481C1C}">
                <a14:useLocalDpi xmlns:a14="http://schemas.microsoft.com/office/drawing/2010/main" val="0"/>
              </a:ext>
            </a:extLst>
          </a:blip>
          <a:srcRect l="6523" t="339" b="1"/>
          <a:stretch/>
        </p:blipFill>
        <p:spPr>
          <a:xfrm>
            <a:off x="4805083" y="1156087"/>
            <a:ext cx="7135438" cy="5537112"/>
          </a:xfrm>
          <a:prstGeom prst="rect">
            <a:avLst/>
          </a:prstGeom>
        </p:spPr>
      </p:pic>
      <p:cxnSp>
        <p:nvCxnSpPr>
          <p:cNvPr id="9" name="Straight Connector 8"/>
          <p:cNvCxnSpPr/>
          <p:nvPr/>
        </p:nvCxnSpPr>
        <p:spPr>
          <a:xfrm>
            <a:off x="3460376" y="1703294"/>
            <a:ext cx="1344707" cy="0"/>
          </a:xfrm>
          <a:prstGeom prst="line">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460375" y="1182981"/>
            <a:ext cx="1344707" cy="0"/>
          </a:xfrm>
          <a:prstGeom prst="line">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460374" y="1182981"/>
            <a:ext cx="1" cy="520313"/>
          </a:xfrm>
          <a:prstGeom prst="line">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805081" y="1227805"/>
            <a:ext cx="1" cy="520313"/>
          </a:xfrm>
          <a:prstGeom prst="line">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527313" y="3250223"/>
            <a:ext cx="1344707" cy="0"/>
          </a:xfrm>
          <a:prstGeom prst="line">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3460374" y="2731330"/>
            <a:ext cx="1344707" cy="0"/>
          </a:xfrm>
          <a:prstGeom prst="line">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493843" y="2731330"/>
            <a:ext cx="1" cy="520313"/>
          </a:xfrm>
          <a:prstGeom prst="line">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4838550" y="2776154"/>
            <a:ext cx="1" cy="520313"/>
          </a:xfrm>
          <a:prstGeom prst="line">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3493844" y="3797430"/>
            <a:ext cx="1344707" cy="0"/>
          </a:xfrm>
          <a:prstGeom prst="line">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3460375" y="3278537"/>
            <a:ext cx="1344707" cy="0"/>
          </a:xfrm>
          <a:prstGeom prst="line">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3493842" y="3277117"/>
            <a:ext cx="1" cy="520313"/>
          </a:xfrm>
          <a:prstGeom prst="line">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4838549" y="3321941"/>
            <a:ext cx="1" cy="520313"/>
          </a:xfrm>
          <a:prstGeom prst="line">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3446631" y="4568780"/>
            <a:ext cx="1344707" cy="0"/>
          </a:xfrm>
          <a:prstGeom prst="line">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3446630" y="4048467"/>
            <a:ext cx="1344707" cy="0"/>
          </a:xfrm>
          <a:prstGeom prst="line">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3446629" y="4048467"/>
            <a:ext cx="1" cy="520313"/>
          </a:xfrm>
          <a:prstGeom prst="line">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4791336" y="4093291"/>
            <a:ext cx="1" cy="520313"/>
          </a:xfrm>
          <a:prstGeom prst="line">
            <a:avLst/>
          </a:prstGeom>
          <a:ln w="762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4838549" y="420981"/>
            <a:ext cx="5470863" cy="9325"/>
          </a:xfrm>
          <a:prstGeom prst="line">
            <a:avLst/>
          </a:prstGeom>
          <a:ln w="762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4872020" y="1200742"/>
            <a:ext cx="5470863" cy="9325"/>
          </a:xfrm>
          <a:prstGeom prst="line">
            <a:avLst/>
          </a:prstGeom>
          <a:ln w="762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H="1" flipV="1">
            <a:off x="4838549" y="392668"/>
            <a:ext cx="33470" cy="817399"/>
          </a:xfrm>
          <a:prstGeom prst="line">
            <a:avLst/>
          </a:prstGeom>
          <a:ln w="762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flipV="1">
            <a:off x="10275942" y="441000"/>
            <a:ext cx="33470" cy="817399"/>
          </a:xfrm>
          <a:prstGeom prst="line">
            <a:avLst/>
          </a:prstGeom>
          <a:ln w="76200">
            <a:solidFill>
              <a:srgbClr val="00B0F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632814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Extract Transformation Load</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95616" y="1975058"/>
            <a:ext cx="6383270" cy="4802593"/>
          </a:xfrm>
        </p:spPr>
      </p:pic>
    </p:spTree>
    <p:extLst>
      <p:ext uri="{BB962C8B-B14F-4D97-AF65-F5344CB8AC3E}">
        <p14:creationId xmlns:p14="http://schemas.microsoft.com/office/powerpoint/2010/main" val="5619969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Extract Transformation Load</a:t>
            </a:r>
            <a:endParaRPr lang="en-NZ" dirty="0"/>
          </a:p>
        </p:txBody>
      </p:sp>
      <p:pic>
        <p:nvPicPr>
          <p:cNvPr id="5" name="Content Placeholder 4"/>
          <p:cNvPicPr>
            <a:picLocks noGrp="1" noChangeAspect="1"/>
          </p:cNvPicPr>
          <p:nvPr>
            <p:ph idx="1"/>
          </p:nvPr>
        </p:nvPicPr>
        <p:blipFill rotWithShape="1">
          <a:blip r:embed="rId2">
            <a:extLst>
              <a:ext uri="{28A0092B-C50C-407E-A947-70E740481C1C}">
                <a14:useLocalDpi xmlns:a14="http://schemas.microsoft.com/office/drawing/2010/main" val="0"/>
              </a:ext>
            </a:extLst>
          </a:blip>
          <a:srcRect l="10209" t="9966"/>
          <a:stretch/>
        </p:blipFill>
        <p:spPr>
          <a:xfrm>
            <a:off x="680321" y="2348754"/>
            <a:ext cx="4625789" cy="3729206"/>
          </a:xfr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19208" y="2222820"/>
            <a:ext cx="3374974" cy="4241386"/>
          </a:xfrm>
          <a:prstGeom prst="rect">
            <a:avLst/>
          </a:prstGeom>
        </p:spPr>
      </p:pic>
      <p:sp>
        <p:nvSpPr>
          <p:cNvPr id="7" name="Right Arrow 6"/>
          <p:cNvSpPr/>
          <p:nvPr/>
        </p:nvSpPr>
        <p:spPr>
          <a:xfrm>
            <a:off x="4816905" y="3550024"/>
            <a:ext cx="2821023" cy="53788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Tree>
    <p:extLst>
      <p:ext uri="{BB962C8B-B14F-4D97-AF65-F5344CB8AC3E}">
        <p14:creationId xmlns:p14="http://schemas.microsoft.com/office/powerpoint/2010/main" val="22977424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l="4721" r="6719" b="17284"/>
          <a:stretch/>
        </p:blipFill>
        <p:spPr>
          <a:xfrm>
            <a:off x="735106" y="349628"/>
            <a:ext cx="10418061" cy="6122890"/>
          </a:xfrm>
          <a:prstGeom prst="rect">
            <a:avLst/>
          </a:prstGeom>
        </p:spPr>
      </p:pic>
    </p:spTree>
    <p:extLst>
      <p:ext uri="{BB962C8B-B14F-4D97-AF65-F5344CB8AC3E}">
        <p14:creationId xmlns:p14="http://schemas.microsoft.com/office/powerpoint/2010/main" val="13027571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336" y="2292640"/>
            <a:ext cx="11875674" cy="1557465"/>
          </a:xfrm>
          <a:prstGeom prst="rect">
            <a:avLst/>
          </a:prstGeom>
        </p:spPr>
      </p:pic>
    </p:spTree>
    <p:extLst>
      <p:ext uri="{BB962C8B-B14F-4D97-AF65-F5344CB8AC3E}">
        <p14:creationId xmlns:p14="http://schemas.microsoft.com/office/powerpoint/2010/main" val="841666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Reports </a:t>
            </a:r>
            <a:endParaRPr lang="en-NZ" dirty="0"/>
          </a:p>
        </p:txBody>
      </p:sp>
      <p:pic>
        <p:nvPicPr>
          <p:cNvPr id="12" name="Content Placeholder 4"/>
          <p:cNvPicPr>
            <a:picLocks noGrp="1" noChangeAspect="1"/>
          </p:cNvPicPr>
          <p:nvPr>
            <p:ph sz="half" idx="2"/>
          </p:nvPr>
        </p:nvPicPr>
        <p:blipFill rotWithShape="1">
          <a:blip r:embed="rId2">
            <a:extLst>
              <a:ext uri="{28A0092B-C50C-407E-A947-70E740481C1C}">
                <a14:useLocalDpi xmlns:a14="http://schemas.microsoft.com/office/drawing/2010/main" val="0"/>
              </a:ext>
            </a:extLst>
          </a:blip>
          <a:srcRect t="6020" r="12453" b="12310"/>
          <a:stretch/>
        </p:blipFill>
        <p:spPr>
          <a:xfrm>
            <a:off x="2347074" y="2234682"/>
            <a:ext cx="5743630" cy="3545764"/>
          </a:xfrm>
        </p:spPr>
      </p:pic>
      <p:sp>
        <p:nvSpPr>
          <p:cNvPr id="13" name="Text Placeholder 3"/>
          <p:cNvSpPr>
            <a:spLocks noGrp="1"/>
          </p:cNvSpPr>
          <p:nvPr>
            <p:ph type="body" idx="1"/>
          </p:nvPr>
        </p:nvSpPr>
        <p:spPr>
          <a:xfrm>
            <a:off x="3442690" y="5780446"/>
            <a:ext cx="4472327" cy="693135"/>
          </a:xfrm>
        </p:spPr>
        <p:txBody>
          <a:bodyPr/>
          <a:lstStyle/>
          <a:p>
            <a:r>
              <a:rPr lang="en-NZ" dirty="0" smtClean="0"/>
              <a:t>Problem codes over time</a:t>
            </a:r>
            <a:endParaRPr lang="en-NZ" dirty="0"/>
          </a:p>
        </p:txBody>
      </p:sp>
    </p:spTree>
    <p:extLst>
      <p:ext uri="{BB962C8B-B14F-4D97-AF65-F5344CB8AC3E}">
        <p14:creationId xmlns:p14="http://schemas.microsoft.com/office/powerpoint/2010/main" val="30709651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774" y="713734"/>
            <a:ext cx="9613859" cy="1080940"/>
          </a:xfrm>
        </p:spPr>
        <p:txBody>
          <a:bodyPr>
            <a:normAutofit/>
          </a:bodyPr>
          <a:lstStyle/>
          <a:p>
            <a:r>
              <a:rPr lang="en-NZ" sz="4400" b="1" dirty="0" smtClean="0"/>
              <a:t>Orion Health</a:t>
            </a:r>
            <a:endParaRPr lang="en-NZ" sz="4400" b="1" dirty="0"/>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41152" y="4562160"/>
            <a:ext cx="5958343" cy="2151461"/>
          </a:xfrm>
        </p:spPr>
      </p:pic>
      <p:sp>
        <p:nvSpPr>
          <p:cNvPr id="8" name="TextBox 7"/>
          <p:cNvSpPr txBox="1"/>
          <p:nvPr/>
        </p:nvSpPr>
        <p:spPr>
          <a:xfrm>
            <a:off x="609599" y="2326105"/>
            <a:ext cx="5277853" cy="3785652"/>
          </a:xfrm>
          <a:prstGeom prst="rect">
            <a:avLst/>
          </a:prstGeom>
          <a:noFill/>
        </p:spPr>
        <p:txBody>
          <a:bodyPr wrap="square" rtlCol="0">
            <a:spAutoFit/>
          </a:bodyPr>
          <a:lstStyle/>
          <a:p>
            <a:r>
              <a:rPr lang="en-NZ" sz="2400" dirty="0" smtClean="0"/>
              <a:t>Founded in 1993</a:t>
            </a:r>
          </a:p>
          <a:p>
            <a:endParaRPr lang="en-NZ" sz="2400" dirty="0"/>
          </a:p>
          <a:p>
            <a:r>
              <a:rPr lang="en-NZ" sz="2400" dirty="0" smtClean="0"/>
              <a:t>Leading </a:t>
            </a:r>
            <a:r>
              <a:rPr lang="en-NZ" sz="2400" dirty="0"/>
              <a:t>global provider of healthcare integration </a:t>
            </a:r>
            <a:r>
              <a:rPr lang="en-NZ" sz="2400" dirty="0" smtClean="0"/>
              <a:t>solutions.</a:t>
            </a:r>
          </a:p>
          <a:p>
            <a:endParaRPr lang="en-NZ" sz="2400" dirty="0"/>
          </a:p>
          <a:p>
            <a:r>
              <a:rPr lang="en-NZ" sz="2400" dirty="0" smtClean="0"/>
              <a:t>The products and </a:t>
            </a:r>
            <a:r>
              <a:rPr lang="en-NZ" sz="2400" dirty="0"/>
              <a:t>solutions are implemented in more than 30 </a:t>
            </a:r>
            <a:r>
              <a:rPr lang="en-NZ" sz="2400" dirty="0" smtClean="0"/>
              <a:t>countries</a:t>
            </a:r>
          </a:p>
          <a:p>
            <a:pPr marL="800100" lvl="1" indent="-342900">
              <a:buFont typeface="Arial" panose="020B0604020202020204" pitchFamily="34" charset="0"/>
              <a:buChar char="•"/>
            </a:pPr>
            <a:r>
              <a:rPr lang="en-NZ" sz="2400" dirty="0" smtClean="0"/>
              <a:t>Clinicians to </a:t>
            </a:r>
            <a:r>
              <a:rPr lang="en-NZ" sz="2400" dirty="0"/>
              <a:t>f</a:t>
            </a:r>
            <a:r>
              <a:rPr lang="en-NZ" sz="2400" dirty="0" smtClean="0"/>
              <a:t>acilitate care</a:t>
            </a:r>
            <a:endParaRPr lang="en-NZ" sz="2400" dirty="0"/>
          </a:p>
          <a:p>
            <a:endParaRPr lang="en-NZ" sz="2400" dirty="0"/>
          </a:p>
        </p:txBody>
      </p:sp>
    </p:spTree>
    <p:extLst>
      <p:ext uri="{BB962C8B-B14F-4D97-AF65-F5344CB8AC3E}">
        <p14:creationId xmlns:p14="http://schemas.microsoft.com/office/powerpoint/2010/main" val="19787467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Reports</a:t>
            </a:r>
            <a:endParaRPr lang="en-NZ" dirty="0"/>
          </a:p>
        </p:txBody>
      </p:sp>
      <p:sp>
        <p:nvSpPr>
          <p:cNvPr id="6" name="Text Placeholder 5"/>
          <p:cNvSpPr>
            <a:spLocks noGrp="1"/>
          </p:cNvSpPr>
          <p:nvPr>
            <p:ph type="body" sz="quarter" idx="3"/>
          </p:nvPr>
        </p:nvSpPr>
        <p:spPr>
          <a:xfrm>
            <a:off x="6112020" y="5674822"/>
            <a:ext cx="4395535" cy="692076"/>
          </a:xfrm>
        </p:spPr>
        <p:txBody>
          <a:bodyPr>
            <a:normAutofit/>
          </a:bodyPr>
          <a:lstStyle/>
          <a:p>
            <a:r>
              <a:rPr lang="en-NZ" dirty="0" smtClean="0"/>
              <a:t>Complaint Status</a:t>
            </a:r>
            <a:endParaRPr lang="en-NZ" dirty="0"/>
          </a:p>
        </p:txBody>
      </p:sp>
      <p:pic>
        <p:nvPicPr>
          <p:cNvPr id="7" name="Content Placeholder 6"/>
          <p:cNvPicPr>
            <a:picLocks noGrp="1" noChangeAspect="1"/>
          </p:cNvPicPr>
          <p:nvPr>
            <p:ph sz="quarter" idx="4"/>
          </p:nvPr>
        </p:nvPicPr>
        <p:blipFill rotWithShape="1">
          <a:blip r:embed="rId3">
            <a:extLst>
              <a:ext uri="{28A0092B-C50C-407E-A947-70E740481C1C}">
                <a14:useLocalDpi xmlns:a14="http://schemas.microsoft.com/office/drawing/2010/main" val="0"/>
              </a:ext>
            </a:extLst>
          </a:blip>
          <a:srcRect r="64551" b="52391"/>
          <a:stretch/>
        </p:blipFill>
        <p:spPr>
          <a:xfrm>
            <a:off x="6354500" y="2598402"/>
            <a:ext cx="5531357" cy="2799978"/>
          </a:xfrm>
        </p:spPr>
      </p:pic>
      <p:sp>
        <p:nvSpPr>
          <p:cNvPr id="11" name="Text Placeholder 5"/>
          <p:cNvSpPr txBox="1">
            <a:spLocks/>
          </p:cNvSpPr>
          <p:nvPr/>
        </p:nvSpPr>
        <p:spPr>
          <a:xfrm>
            <a:off x="1091715" y="5577574"/>
            <a:ext cx="4395535" cy="692076"/>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NZ" dirty="0" smtClean="0"/>
              <a:t>Problem Code by version</a:t>
            </a:r>
            <a:endParaRPr lang="en-NZ" dirty="0"/>
          </a:p>
        </p:txBody>
      </p:sp>
      <p:pic>
        <p:nvPicPr>
          <p:cNvPr id="12" name="Content Placeholder 4"/>
          <p:cNvPicPr>
            <a:picLocks noChangeAspect="1"/>
          </p:cNvPicPr>
          <p:nvPr/>
        </p:nvPicPr>
        <p:blipFill rotWithShape="1">
          <a:blip r:embed="rId4">
            <a:extLst>
              <a:ext uri="{28A0092B-C50C-407E-A947-70E740481C1C}">
                <a14:useLocalDpi xmlns:a14="http://schemas.microsoft.com/office/drawing/2010/main" val="0"/>
              </a:ext>
            </a:extLst>
          </a:blip>
          <a:srcRect r="15112" b="39275"/>
          <a:stretch/>
        </p:blipFill>
        <p:spPr>
          <a:xfrm>
            <a:off x="193422" y="2660117"/>
            <a:ext cx="5918598" cy="2091506"/>
          </a:xfrm>
          <a:prstGeom prst="rect">
            <a:avLst/>
          </a:prstGeom>
        </p:spPr>
      </p:pic>
    </p:spTree>
    <p:extLst>
      <p:ext uri="{BB962C8B-B14F-4D97-AF65-F5344CB8AC3E}">
        <p14:creationId xmlns:p14="http://schemas.microsoft.com/office/powerpoint/2010/main" val="94870426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Motivation</a:t>
            </a:r>
            <a:endParaRPr lang="en-NZ" dirty="0"/>
          </a:p>
        </p:txBody>
      </p:sp>
      <p:sp>
        <p:nvSpPr>
          <p:cNvPr id="3" name="Content Placeholder 2"/>
          <p:cNvSpPr>
            <a:spLocks noGrp="1"/>
          </p:cNvSpPr>
          <p:nvPr>
            <p:ph idx="1"/>
          </p:nvPr>
        </p:nvSpPr>
        <p:spPr/>
        <p:txBody>
          <a:bodyPr>
            <a:normAutofit/>
          </a:bodyPr>
          <a:lstStyle/>
          <a:p>
            <a:r>
              <a:rPr lang="en-NZ" sz="2800" dirty="0"/>
              <a:t>Products are used by 30+ countries therefore it is critical to ensure quality of the product is </a:t>
            </a:r>
            <a:r>
              <a:rPr lang="en-NZ" sz="2800" dirty="0" smtClean="0"/>
              <a:t>maintained.</a:t>
            </a:r>
          </a:p>
          <a:p>
            <a:pPr lvl="0"/>
            <a:r>
              <a:rPr lang="en-NZ" sz="2800" dirty="0"/>
              <a:t>It is critical to pay attention to the complaints which companies receive to ensure the quality of the product is maintained, customers are satisfied and also increase due to good services provided.</a:t>
            </a:r>
          </a:p>
          <a:p>
            <a:r>
              <a:rPr lang="en-NZ" sz="2800" dirty="0" smtClean="0"/>
              <a:t>Discover trends and patterns using data visualization</a:t>
            </a:r>
          </a:p>
          <a:p>
            <a:endParaRPr lang="en-NZ" sz="2800" dirty="0"/>
          </a:p>
          <a:p>
            <a:endParaRPr lang="en-NZ" sz="2800" dirty="0"/>
          </a:p>
        </p:txBody>
      </p:sp>
    </p:spTree>
    <p:extLst>
      <p:ext uri="{BB962C8B-B14F-4D97-AF65-F5344CB8AC3E}">
        <p14:creationId xmlns:p14="http://schemas.microsoft.com/office/powerpoint/2010/main" val="24911926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Conclusion</a:t>
            </a:r>
            <a:endParaRPr lang="en-NZ" dirty="0"/>
          </a:p>
        </p:txBody>
      </p:sp>
      <p:sp>
        <p:nvSpPr>
          <p:cNvPr id="3" name="Content Placeholder 2"/>
          <p:cNvSpPr>
            <a:spLocks noGrp="1"/>
          </p:cNvSpPr>
          <p:nvPr>
            <p:ph idx="1"/>
          </p:nvPr>
        </p:nvSpPr>
        <p:spPr/>
        <p:txBody>
          <a:bodyPr>
            <a:normAutofit/>
          </a:bodyPr>
          <a:lstStyle/>
          <a:p>
            <a:pPr marL="0" indent="0">
              <a:spcBef>
                <a:spcPts val="600"/>
              </a:spcBef>
              <a:buNone/>
            </a:pPr>
            <a:r>
              <a:rPr lang="en-NZ" dirty="0"/>
              <a:t>These are used to</a:t>
            </a:r>
            <a:r>
              <a:rPr lang="en-NZ" dirty="0" smtClean="0"/>
              <a:t>:</a:t>
            </a:r>
            <a:endParaRPr lang="en-NZ" dirty="0"/>
          </a:p>
          <a:p>
            <a:pPr>
              <a:spcBef>
                <a:spcPts val="600"/>
              </a:spcBef>
            </a:pPr>
            <a:r>
              <a:rPr lang="en-NZ" dirty="0"/>
              <a:t>Generate Metrics for Management</a:t>
            </a:r>
          </a:p>
          <a:p>
            <a:pPr>
              <a:spcBef>
                <a:spcPts val="600"/>
              </a:spcBef>
            </a:pPr>
            <a:r>
              <a:rPr lang="en-NZ" dirty="0" smtClean="0"/>
              <a:t>Display trends over time</a:t>
            </a:r>
          </a:p>
          <a:p>
            <a:pPr>
              <a:spcBef>
                <a:spcPts val="600"/>
              </a:spcBef>
            </a:pPr>
            <a:r>
              <a:rPr lang="en-NZ" dirty="0" smtClean="0"/>
              <a:t>Provide feedback </a:t>
            </a:r>
            <a:r>
              <a:rPr lang="en-NZ" dirty="0"/>
              <a:t>loop to ensure the right issues are being tackled by </a:t>
            </a:r>
            <a:r>
              <a:rPr lang="en-NZ" dirty="0" smtClean="0"/>
              <a:t>development</a:t>
            </a:r>
            <a:endParaRPr lang="en-NZ" dirty="0"/>
          </a:p>
          <a:p>
            <a:pPr>
              <a:spcBef>
                <a:spcPts val="600"/>
              </a:spcBef>
            </a:pPr>
            <a:r>
              <a:rPr lang="en-NZ" dirty="0" smtClean="0"/>
              <a:t>Provide feedback </a:t>
            </a:r>
            <a:r>
              <a:rPr lang="en-NZ" dirty="0"/>
              <a:t>to regional and global support teams on improvement</a:t>
            </a:r>
          </a:p>
          <a:p>
            <a:pPr>
              <a:spcBef>
                <a:spcPts val="600"/>
              </a:spcBef>
            </a:pPr>
            <a:r>
              <a:rPr lang="en-NZ" dirty="0" smtClean="0"/>
              <a:t>Can provide meaning full information faster</a:t>
            </a:r>
          </a:p>
          <a:p>
            <a:pPr>
              <a:spcBef>
                <a:spcPts val="600"/>
              </a:spcBef>
            </a:pPr>
            <a:endParaRPr lang="en-NZ" dirty="0"/>
          </a:p>
        </p:txBody>
      </p:sp>
    </p:spTree>
    <p:extLst>
      <p:ext uri="{BB962C8B-B14F-4D97-AF65-F5344CB8AC3E}">
        <p14:creationId xmlns:p14="http://schemas.microsoft.com/office/powerpoint/2010/main" val="41540185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What have I gained from this project?</a:t>
            </a:r>
            <a:endParaRPr lang="en-NZ" dirty="0"/>
          </a:p>
        </p:txBody>
      </p:sp>
      <p:sp>
        <p:nvSpPr>
          <p:cNvPr id="3" name="Content Placeholder 2"/>
          <p:cNvSpPr>
            <a:spLocks noGrp="1"/>
          </p:cNvSpPr>
          <p:nvPr>
            <p:ph idx="1"/>
          </p:nvPr>
        </p:nvSpPr>
        <p:spPr>
          <a:xfrm>
            <a:off x="680321" y="2336873"/>
            <a:ext cx="10346267" cy="3599316"/>
          </a:xfrm>
        </p:spPr>
        <p:txBody>
          <a:bodyPr>
            <a:normAutofit/>
          </a:bodyPr>
          <a:lstStyle/>
          <a:p>
            <a:r>
              <a:rPr lang="en-NZ" sz="2800" dirty="0" smtClean="0"/>
              <a:t>Improved Analytical skills</a:t>
            </a:r>
          </a:p>
          <a:p>
            <a:r>
              <a:rPr lang="en-NZ" sz="2800" dirty="0" smtClean="0"/>
              <a:t>The ability to work individually</a:t>
            </a:r>
          </a:p>
          <a:p>
            <a:r>
              <a:rPr lang="en-NZ" sz="2800" dirty="0" smtClean="0"/>
              <a:t>The experience of working in a real firm on a ‘real project’</a:t>
            </a:r>
          </a:p>
          <a:p>
            <a:r>
              <a:rPr lang="en-NZ" sz="2800" dirty="0" smtClean="0"/>
              <a:t>Improved SQL, SSIS, SSRS skills</a:t>
            </a:r>
          </a:p>
          <a:p>
            <a:r>
              <a:rPr lang="en-NZ" sz="2800" dirty="0" smtClean="0"/>
              <a:t>Knowledge about BI, ETL techniques</a:t>
            </a:r>
          </a:p>
          <a:p>
            <a:endParaRPr lang="en-NZ" sz="2800" dirty="0" smtClean="0"/>
          </a:p>
        </p:txBody>
      </p:sp>
    </p:spTree>
    <p:extLst>
      <p:ext uri="{BB962C8B-B14F-4D97-AF65-F5344CB8AC3E}">
        <p14:creationId xmlns:p14="http://schemas.microsoft.com/office/powerpoint/2010/main" val="272982299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Thank you to..</a:t>
            </a:r>
            <a:endParaRPr lang="en-NZ" dirty="0"/>
          </a:p>
        </p:txBody>
      </p:sp>
      <p:sp>
        <p:nvSpPr>
          <p:cNvPr id="11" name="TextBox 10"/>
          <p:cNvSpPr txBox="1"/>
          <p:nvPr/>
        </p:nvSpPr>
        <p:spPr>
          <a:xfrm>
            <a:off x="680319" y="2079810"/>
            <a:ext cx="9914964" cy="4401205"/>
          </a:xfrm>
          <a:prstGeom prst="rect">
            <a:avLst/>
          </a:prstGeom>
          <a:noFill/>
        </p:spPr>
        <p:txBody>
          <a:bodyPr wrap="square" rtlCol="0">
            <a:spAutoFit/>
          </a:bodyPr>
          <a:lstStyle/>
          <a:p>
            <a:r>
              <a:rPr lang="en-NZ" sz="2800" dirty="0" smtClean="0"/>
              <a:t>IT Coordinator</a:t>
            </a:r>
          </a:p>
          <a:p>
            <a:pPr lvl="1"/>
            <a:r>
              <a:rPr lang="en-NZ" sz="2800" dirty="0" smtClean="0"/>
              <a:t>Mano</a:t>
            </a:r>
          </a:p>
          <a:p>
            <a:pPr marL="457200" indent="-457200">
              <a:buFont typeface="Arial" panose="020B0604020202020204" pitchFamily="34" charset="0"/>
              <a:buChar char="•"/>
            </a:pPr>
            <a:endParaRPr lang="en-NZ" sz="2800" dirty="0"/>
          </a:p>
          <a:p>
            <a:r>
              <a:rPr lang="en-NZ" sz="2800" dirty="0" smtClean="0"/>
              <a:t>Academic Supervisor</a:t>
            </a:r>
          </a:p>
          <a:p>
            <a:pPr lvl="1"/>
            <a:r>
              <a:rPr lang="en-NZ" sz="2800" dirty="0" err="1" smtClean="0"/>
              <a:t>Christof</a:t>
            </a:r>
            <a:r>
              <a:rPr lang="en-NZ" sz="2800" dirty="0" smtClean="0"/>
              <a:t> </a:t>
            </a:r>
            <a:r>
              <a:rPr lang="en-NZ" sz="2800" dirty="0" err="1" smtClean="0"/>
              <a:t>Lutteroth</a:t>
            </a:r>
            <a:endParaRPr lang="en-NZ" sz="2800" dirty="0" smtClean="0"/>
          </a:p>
          <a:p>
            <a:endParaRPr lang="en-NZ" sz="2800" dirty="0" smtClean="0"/>
          </a:p>
          <a:p>
            <a:r>
              <a:rPr lang="en-NZ" sz="2800" dirty="0" smtClean="0"/>
              <a:t>Orion Health Supervisors</a:t>
            </a:r>
          </a:p>
          <a:p>
            <a:pPr lvl="1"/>
            <a:r>
              <a:rPr lang="en-NZ" sz="2800" dirty="0" smtClean="0"/>
              <a:t>Amy </a:t>
            </a:r>
            <a:r>
              <a:rPr lang="en-NZ" sz="2800" dirty="0" err="1" smtClean="0"/>
              <a:t>Foulkes</a:t>
            </a:r>
            <a:endParaRPr lang="en-NZ" sz="2800" dirty="0" smtClean="0"/>
          </a:p>
          <a:p>
            <a:pPr lvl="1"/>
            <a:r>
              <a:rPr lang="en-NZ" sz="2800" dirty="0" smtClean="0"/>
              <a:t>Chris Lucas</a:t>
            </a:r>
          </a:p>
          <a:p>
            <a:pPr lvl="1"/>
            <a:r>
              <a:rPr lang="en-NZ" sz="2800" dirty="0" smtClean="0"/>
              <a:t>Grace Fernandez</a:t>
            </a:r>
            <a:endParaRPr lang="en-NZ" sz="2800" dirty="0"/>
          </a:p>
        </p:txBody>
      </p:sp>
    </p:spTree>
    <p:extLst>
      <p:ext uri="{BB962C8B-B14F-4D97-AF65-F5344CB8AC3E}">
        <p14:creationId xmlns:p14="http://schemas.microsoft.com/office/powerpoint/2010/main" val="30944599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NZ" sz="4000" b="1" dirty="0" smtClean="0"/>
              <a:t>What is Business Intelligence (BI)?</a:t>
            </a:r>
            <a:endParaRPr lang="en-NZ" sz="4000" b="1" dirty="0"/>
          </a:p>
        </p:txBody>
      </p:sp>
      <p:sp>
        <p:nvSpPr>
          <p:cNvPr id="3" name="Content Placeholder 2"/>
          <p:cNvSpPr>
            <a:spLocks noGrp="1"/>
          </p:cNvSpPr>
          <p:nvPr>
            <p:ph idx="1"/>
          </p:nvPr>
        </p:nvSpPr>
        <p:spPr/>
        <p:txBody>
          <a:bodyPr>
            <a:normAutofit fontScale="92500" lnSpcReduction="10000"/>
          </a:bodyPr>
          <a:lstStyle/>
          <a:p>
            <a:r>
              <a:rPr lang="en-NZ" sz="3200" dirty="0" smtClean="0"/>
              <a:t>Transformation of raw data into meaningful information.</a:t>
            </a:r>
          </a:p>
          <a:p>
            <a:r>
              <a:rPr lang="en-NZ" sz="3200" dirty="0" smtClean="0"/>
              <a:t>Allows easy interpretation of volumes of data.</a:t>
            </a:r>
          </a:p>
          <a:p>
            <a:r>
              <a:rPr lang="en-NZ" sz="3200" dirty="0" smtClean="0"/>
              <a:t>Helps create Strategic business opportunities.</a:t>
            </a:r>
          </a:p>
          <a:p>
            <a:r>
              <a:rPr lang="en-NZ" sz="3200" dirty="0" smtClean="0"/>
              <a:t>Common BI technologies are:</a:t>
            </a:r>
          </a:p>
          <a:p>
            <a:pPr lvl="1"/>
            <a:r>
              <a:rPr lang="en-NZ" sz="2800" dirty="0" smtClean="0"/>
              <a:t>Reporting</a:t>
            </a:r>
          </a:p>
          <a:p>
            <a:pPr lvl="1"/>
            <a:r>
              <a:rPr lang="en-NZ" sz="2800" dirty="0" smtClean="0"/>
              <a:t>Analytics</a:t>
            </a:r>
          </a:p>
          <a:p>
            <a:pPr lvl="1"/>
            <a:r>
              <a:rPr lang="en-NZ" sz="2800" dirty="0" smtClean="0"/>
              <a:t>Data Mining</a:t>
            </a:r>
          </a:p>
          <a:p>
            <a:endParaRPr lang="en-NZ" dirty="0" smtClean="0"/>
          </a:p>
          <a:p>
            <a:endParaRPr lang="en-NZ" dirty="0"/>
          </a:p>
        </p:txBody>
      </p:sp>
    </p:spTree>
    <p:extLst>
      <p:ext uri="{BB962C8B-B14F-4D97-AF65-F5344CB8AC3E}">
        <p14:creationId xmlns:p14="http://schemas.microsoft.com/office/powerpoint/2010/main" val="4173941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NZ" sz="4400" b="1" dirty="0" smtClean="0"/>
              <a:t>Introduction/Problem</a:t>
            </a:r>
            <a:endParaRPr lang="en-NZ" sz="4400" b="1" dirty="0"/>
          </a:p>
        </p:txBody>
      </p:sp>
      <p:sp>
        <p:nvSpPr>
          <p:cNvPr id="3" name="Content Placeholder 2"/>
          <p:cNvSpPr>
            <a:spLocks noGrp="1"/>
          </p:cNvSpPr>
          <p:nvPr>
            <p:ph idx="1"/>
          </p:nvPr>
        </p:nvSpPr>
        <p:spPr/>
        <p:txBody>
          <a:bodyPr>
            <a:normAutofit/>
          </a:bodyPr>
          <a:lstStyle/>
          <a:p>
            <a:r>
              <a:rPr lang="en-NZ" sz="2800" dirty="0" smtClean="0"/>
              <a:t>Data stored is in an unreadable, unstructured form</a:t>
            </a:r>
          </a:p>
          <a:p>
            <a:pPr lvl="1"/>
            <a:r>
              <a:rPr lang="en-NZ" dirty="0"/>
              <a:t>Difficult to </a:t>
            </a:r>
            <a:r>
              <a:rPr lang="en-NZ" dirty="0" smtClean="0"/>
              <a:t>analyse and provide </a:t>
            </a:r>
            <a:r>
              <a:rPr lang="en-NZ" dirty="0"/>
              <a:t>meaningful data to </a:t>
            </a:r>
            <a:r>
              <a:rPr lang="en-NZ" dirty="0" smtClean="0"/>
              <a:t>management</a:t>
            </a:r>
          </a:p>
          <a:p>
            <a:r>
              <a:rPr lang="en-NZ" sz="2800" dirty="0"/>
              <a:t>Reports are being manually </a:t>
            </a:r>
            <a:r>
              <a:rPr lang="en-NZ" sz="2800" dirty="0" smtClean="0"/>
              <a:t>generated</a:t>
            </a:r>
          </a:p>
          <a:p>
            <a:pPr lvl="1"/>
            <a:r>
              <a:rPr lang="en-NZ" dirty="0" smtClean="0"/>
              <a:t>Includes the process of querying/filtering/manipulating recursively.</a:t>
            </a:r>
          </a:p>
          <a:p>
            <a:pPr lvl="1"/>
            <a:r>
              <a:rPr lang="en-NZ" dirty="0" smtClean="0"/>
              <a:t>Not up-to-date</a:t>
            </a:r>
          </a:p>
          <a:p>
            <a:r>
              <a:rPr lang="en-NZ" sz="2800" dirty="0" smtClean="0"/>
              <a:t>The whole process is very time consuming and tedious</a:t>
            </a:r>
          </a:p>
          <a:p>
            <a:r>
              <a:rPr lang="en-NZ" sz="2800" dirty="0" smtClean="0"/>
              <a:t>Unnecessary effort</a:t>
            </a:r>
          </a:p>
        </p:txBody>
      </p:sp>
    </p:spTree>
    <p:extLst>
      <p:ext uri="{BB962C8B-B14F-4D97-AF65-F5344CB8AC3E}">
        <p14:creationId xmlns:p14="http://schemas.microsoft.com/office/powerpoint/2010/main" val="488009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NZ" sz="4400" b="1" dirty="0" smtClean="0"/>
              <a:t>Current System</a:t>
            </a:r>
            <a:endParaRPr lang="en-NZ" sz="4400" b="1" dirty="0"/>
          </a:p>
        </p:txBody>
      </p:sp>
      <p:sp>
        <p:nvSpPr>
          <p:cNvPr id="3" name="Content Placeholder 2"/>
          <p:cNvSpPr>
            <a:spLocks noGrp="1"/>
          </p:cNvSpPr>
          <p:nvPr>
            <p:ph idx="1"/>
          </p:nvPr>
        </p:nvSpPr>
        <p:spPr>
          <a:xfrm>
            <a:off x="680321" y="2336873"/>
            <a:ext cx="9891426" cy="3919548"/>
          </a:xfrm>
        </p:spPr>
        <p:txBody>
          <a:bodyPr>
            <a:noAutofit/>
          </a:bodyPr>
          <a:lstStyle/>
          <a:p>
            <a:r>
              <a:rPr lang="en-NZ" sz="2800" dirty="0" smtClean="0"/>
              <a:t>Essential process:</a:t>
            </a:r>
          </a:p>
          <a:p>
            <a:pPr lvl="1"/>
            <a:r>
              <a:rPr lang="en-NZ" sz="2800" dirty="0" smtClean="0"/>
              <a:t>Issue </a:t>
            </a:r>
            <a:r>
              <a:rPr lang="en-NZ" sz="2800" dirty="0" err="1" smtClean="0"/>
              <a:t>ticket</a:t>
            </a:r>
            <a:r>
              <a:rPr lang="en-NZ" sz="2800" dirty="0" err="1" smtClean="0">
                <a:sym typeface="Wingdings" panose="05000000000000000000" pitchFamily="2" charset="2"/>
              </a:rPr>
              <a:t>Support</a:t>
            </a:r>
            <a:r>
              <a:rPr lang="en-NZ" sz="2800" dirty="0" smtClean="0">
                <a:sym typeface="Wingdings" panose="05000000000000000000" pitchFamily="2" charset="2"/>
              </a:rPr>
              <a:t> application</a:t>
            </a:r>
          </a:p>
          <a:p>
            <a:pPr lvl="1"/>
            <a:r>
              <a:rPr lang="en-NZ" sz="2800" dirty="0">
                <a:sym typeface="Wingdings" panose="05000000000000000000" pitchFamily="2" charset="2"/>
              </a:rPr>
              <a:t>P</a:t>
            </a:r>
            <a:r>
              <a:rPr lang="en-NZ" sz="2800" dirty="0" smtClean="0">
                <a:sym typeface="Wingdings" panose="05000000000000000000" pitchFamily="2" charset="2"/>
              </a:rPr>
              <a:t>re and post </a:t>
            </a:r>
            <a:r>
              <a:rPr lang="en-NZ" sz="2800" dirty="0"/>
              <a:t>questionnaire determines if the alleged problem is legitimate or not (for example – a bug</a:t>
            </a:r>
            <a:r>
              <a:rPr lang="en-NZ" sz="2800" dirty="0" smtClean="0"/>
              <a:t>).</a:t>
            </a:r>
          </a:p>
          <a:p>
            <a:pPr lvl="1"/>
            <a:r>
              <a:rPr lang="en-NZ" sz="2800" dirty="0" smtClean="0"/>
              <a:t>If the result is yes for either questionnaires, this is considered as a complaint.</a:t>
            </a:r>
          </a:p>
          <a:p>
            <a:pPr lvl="1"/>
            <a:r>
              <a:rPr lang="en-NZ" sz="2800" dirty="0" smtClean="0"/>
              <a:t>Complaints are read through and </a:t>
            </a:r>
            <a:r>
              <a:rPr lang="en-NZ" sz="2800" dirty="0" smtClean="0">
                <a:sym typeface="Wingdings" panose="05000000000000000000" pitchFamily="2" charset="2"/>
              </a:rPr>
              <a:t>manually ‘coded’</a:t>
            </a:r>
          </a:p>
          <a:p>
            <a:pPr marL="457200" lvl="1" indent="0">
              <a:buNone/>
            </a:pPr>
            <a:endParaRPr lang="en-NZ" sz="2800" dirty="0" smtClean="0">
              <a:sym typeface="Wingdings" panose="05000000000000000000" pitchFamily="2" charset="2"/>
            </a:endParaRPr>
          </a:p>
          <a:p>
            <a:pPr marL="0" indent="0">
              <a:buNone/>
            </a:pPr>
            <a:r>
              <a:rPr lang="en-NZ" sz="2800" dirty="0" smtClean="0">
                <a:sym typeface="Wingdings" panose="05000000000000000000" pitchFamily="2" charset="2"/>
              </a:rPr>
              <a:t>There is already a lot being done already..</a:t>
            </a:r>
            <a:endParaRPr lang="en-NZ" sz="2800" dirty="0" smtClean="0"/>
          </a:p>
          <a:p>
            <a:endParaRPr lang="en-NZ" sz="2800" dirty="0" smtClean="0"/>
          </a:p>
          <a:p>
            <a:endParaRPr lang="en-NZ" sz="2800" dirty="0" smtClean="0"/>
          </a:p>
        </p:txBody>
      </p:sp>
    </p:spTree>
    <p:extLst>
      <p:ext uri="{BB962C8B-B14F-4D97-AF65-F5344CB8AC3E}">
        <p14:creationId xmlns:p14="http://schemas.microsoft.com/office/powerpoint/2010/main" val="2123473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53" presetClass="entr" presetSubtype="16"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p:cTn id="23"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2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NZ" sz="4400" b="1" dirty="0" smtClean="0"/>
              <a:t>Current System (2)</a:t>
            </a:r>
            <a:endParaRPr lang="en-NZ" sz="4400" b="1" dirty="0"/>
          </a:p>
        </p:txBody>
      </p:sp>
      <p:sp>
        <p:nvSpPr>
          <p:cNvPr id="3" name="Content Placeholder 2"/>
          <p:cNvSpPr>
            <a:spLocks noGrp="1"/>
          </p:cNvSpPr>
          <p:nvPr>
            <p:ph idx="1"/>
          </p:nvPr>
        </p:nvSpPr>
        <p:spPr/>
        <p:txBody>
          <a:bodyPr>
            <a:normAutofit/>
          </a:bodyPr>
          <a:lstStyle/>
          <a:p>
            <a:r>
              <a:rPr lang="en-NZ" sz="2800" dirty="0" smtClean="0">
                <a:sym typeface="Wingdings" panose="05000000000000000000" pitchFamily="2" charset="2"/>
              </a:rPr>
              <a:t>Finally, support application is used to query by search function.</a:t>
            </a:r>
          </a:p>
          <a:p>
            <a:r>
              <a:rPr lang="en-NZ" sz="2800" dirty="0" smtClean="0">
                <a:sym typeface="Wingdings" panose="05000000000000000000" pitchFamily="2" charset="2"/>
              </a:rPr>
              <a:t>Data is Filtered &amp; Manipulated</a:t>
            </a:r>
          </a:p>
          <a:p>
            <a:r>
              <a:rPr lang="en-NZ" sz="2800" dirty="0" smtClean="0">
                <a:sym typeface="Wingdings" panose="05000000000000000000" pitchFamily="2" charset="2"/>
              </a:rPr>
              <a:t>Then exported into csv file</a:t>
            </a:r>
          </a:p>
          <a:p>
            <a:r>
              <a:rPr lang="en-NZ" sz="2800" dirty="0" smtClean="0">
                <a:sym typeface="Wingdings" panose="05000000000000000000" pitchFamily="2" charset="2"/>
              </a:rPr>
              <a:t>Then to Excel</a:t>
            </a:r>
          </a:p>
          <a:p>
            <a:r>
              <a:rPr lang="en-NZ" sz="2800" dirty="0" smtClean="0">
                <a:sym typeface="Wingdings" panose="05000000000000000000" pitchFamily="2" charset="2"/>
              </a:rPr>
              <a:t>This is used to create a variety of graphs, tables and analytics using excel or Tableau.</a:t>
            </a:r>
          </a:p>
          <a:p>
            <a:endParaRPr lang="en-NZ" sz="2800" dirty="0" smtClean="0"/>
          </a:p>
          <a:p>
            <a:endParaRPr lang="en-NZ" sz="2800" dirty="0" smtClean="0"/>
          </a:p>
          <a:p>
            <a:endParaRPr lang="en-NZ" sz="2800" dirty="0" smtClean="0"/>
          </a:p>
        </p:txBody>
      </p:sp>
      <p:sp>
        <p:nvSpPr>
          <p:cNvPr id="4" name="Curved Right Arrow 3"/>
          <p:cNvSpPr/>
          <p:nvPr/>
        </p:nvSpPr>
        <p:spPr>
          <a:xfrm rot="10800000">
            <a:off x="9914965" y="2336873"/>
            <a:ext cx="1488140" cy="2948198"/>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solidFill>
                <a:schemeClr val="tx1"/>
              </a:solidFill>
            </a:endParaRPr>
          </a:p>
        </p:txBody>
      </p:sp>
    </p:spTree>
    <p:extLst>
      <p:ext uri="{BB962C8B-B14F-4D97-AF65-F5344CB8AC3E}">
        <p14:creationId xmlns:p14="http://schemas.microsoft.com/office/powerpoint/2010/main" val="3577131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Related Work</a:t>
            </a:r>
            <a:endParaRPr lang="en-NZ" dirty="0"/>
          </a:p>
        </p:txBody>
      </p:sp>
      <p:sp>
        <p:nvSpPr>
          <p:cNvPr id="4" name="Content Placeholder 3"/>
          <p:cNvSpPr>
            <a:spLocks noGrp="1"/>
          </p:cNvSpPr>
          <p:nvPr>
            <p:ph idx="1"/>
          </p:nvPr>
        </p:nvSpPr>
        <p:spPr/>
        <p:txBody>
          <a:bodyPr>
            <a:noAutofit/>
          </a:bodyPr>
          <a:lstStyle/>
          <a:p>
            <a:r>
              <a:rPr lang="en-NZ" sz="2800" dirty="0"/>
              <a:t>Development of a Clinical Data Warehouse for Hospital Infection </a:t>
            </a:r>
            <a:r>
              <a:rPr lang="en-NZ" sz="2800" dirty="0" smtClean="0"/>
              <a:t>Control</a:t>
            </a:r>
          </a:p>
          <a:p>
            <a:r>
              <a:rPr lang="en-NZ" sz="2800" dirty="0"/>
              <a:t>A</a:t>
            </a:r>
            <a:r>
              <a:rPr lang="en-NZ" sz="2800" dirty="0" smtClean="0"/>
              <a:t> </a:t>
            </a:r>
            <a:r>
              <a:rPr lang="en-NZ" sz="2800" dirty="0"/>
              <a:t>system-wide relational database linking laboratory, pharmacy, and administrative data did not </a:t>
            </a:r>
            <a:r>
              <a:rPr lang="en-NZ" sz="2800" dirty="0" smtClean="0"/>
              <a:t>exist</a:t>
            </a:r>
          </a:p>
          <a:p>
            <a:pPr lvl="0"/>
            <a:r>
              <a:rPr lang="en-NZ" sz="2800" dirty="0"/>
              <a:t>Accessing, organizing, and using these </a:t>
            </a:r>
            <a:r>
              <a:rPr lang="en-NZ" sz="2800" dirty="0" smtClean="0"/>
              <a:t>data are </a:t>
            </a:r>
            <a:r>
              <a:rPr lang="en-NZ" sz="2800" dirty="0"/>
              <a:t>evolving challenges for hospital </a:t>
            </a:r>
            <a:r>
              <a:rPr lang="en-NZ" sz="2800" dirty="0" smtClean="0"/>
              <a:t>systems.</a:t>
            </a:r>
          </a:p>
          <a:p>
            <a:pPr lvl="0"/>
            <a:r>
              <a:rPr lang="en-NZ" sz="2800" dirty="0" smtClean="0"/>
              <a:t>Aim - Hospital </a:t>
            </a:r>
            <a:r>
              <a:rPr lang="en-NZ" sz="2800" dirty="0"/>
              <a:t>information system that could recognize and report trends in antimicrobial use and resistance.</a:t>
            </a:r>
          </a:p>
          <a:p>
            <a:endParaRPr lang="en-NZ" sz="2800" dirty="0" smtClean="0"/>
          </a:p>
        </p:txBody>
      </p:sp>
    </p:spTree>
    <p:extLst>
      <p:ext uri="{BB962C8B-B14F-4D97-AF65-F5344CB8AC3E}">
        <p14:creationId xmlns:p14="http://schemas.microsoft.com/office/powerpoint/2010/main" val="4197513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Related Work</a:t>
            </a:r>
            <a:endParaRPr lang="en-NZ" dirty="0"/>
          </a:p>
        </p:txBody>
      </p:sp>
      <p:sp>
        <p:nvSpPr>
          <p:cNvPr id="4" name="Content Placeholder 3"/>
          <p:cNvSpPr>
            <a:spLocks noGrp="1"/>
          </p:cNvSpPr>
          <p:nvPr>
            <p:ph idx="1"/>
          </p:nvPr>
        </p:nvSpPr>
        <p:spPr/>
        <p:txBody>
          <a:bodyPr>
            <a:noAutofit/>
          </a:bodyPr>
          <a:lstStyle/>
          <a:p>
            <a:r>
              <a:rPr lang="en-NZ" sz="2800" dirty="0"/>
              <a:t>The clinical data warehouse was designed to store data collected from </a:t>
            </a:r>
            <a:r>
              <a:rPr lang="en-NZ" sz="2800" dirty="0" err="1"/>
              <a:t>nonelectronic</a:t>
            </a:r>
            <a:r>
              <a:rPr lang="en-NZ" sz="2800" dirty="0"/>
              <a:t> sources </a:t>
            </a:r>
            <a:r>
              <a:rPr lang="en-NZ" sz="2800" dirty="0" smtClean="0"/>
              <a:t>&amp; electrical</a:t>
            </a:r>
          </a:p>
          <a:p>
            <a:r>
              <a:rPr lang="en-NZ" sz="2800" dirty="0" smtClean="0"/>
              <a:t>Used DTS</a:t>
            </a:r>
          </a:p>
          <a:p>
            <a:r>
              <a:rPr lang="en-NZ" sz="2800" dirty="0" smtClean="0"/>
              <a:t>Automated data extraction from primary server to clinic server in a timely manner.</a:t>
            </a:r>
          </a:p>
          <a:p>
            <a:r>
              <a:rPr lang="en-NZ" sz="2800" dirty="0" smtClean="0"/>
              <a:t>Programming is used to query</a:t>
            </a:r>
          </a:p>
          <a:p>
            <a:r>
              <a:rPr lang="en-NZ" sz="2800" dirty="0" smtClean="0"/>
              <a:t>Consultant/</a:t>
            </a:r>
            <a:r>
              <a:rPr lang="en-NZ" sz="2800" dirty="0" err="1"/>
              <a:t>statition</a:t>
            </a:r>
            <a:r>
              <a:rPr lang="en-NZ" sz="2800" dirty="0"/>
              <a:t> </a:t>
            </a:r>
            <a:r>
              <a:rPr lang="en-NZ" sz="2800" dirty="0" smtClean="0"/>
              <a:t> hired for complex queries.</a:t>
            </a:r>
          </a:p>
        </p:txBody>
      </p:sp>
    </p:spTree>
    <p:extLst>
      <p:ext uri="{BB962C8B-B14F-4D97-AF65-F5344CB8AC3E}">
        <p14:creationId xmlns:p14="http://schemas.microsoft.com/office/powerpoint/2010/main" val="29730483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Solution to this problem?</a:t>
            </a:r>
            <a:endParaRPr lang="en-NZ"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780049" y="2348283"/>
            <a:ext cx="6936330" cy="4337959"/>
          </a:xfrm>
        </p:spPr>
      </p:pic>
      <p:sp>
        <p:nvSpPr>
          <p:cNvPr id="3" name="TextBox 2"/>
          <p:cNvSpPr txBox="1"/>
          <p:nvPr/>
        </p:nvSpPr>
        <p:spPr>
          <a:xfrm>
            <a:off x="680321" y="2813337"/>
            <a:ext cx="7672229" cy="1384995"/>
          </a:xfrm>
          <a:prstGeom prst="rect">
            <a:avLst/>
          </a:prstGeom>
          <a:noFill/>
        </p:spPr>
        <p:txBody>
          <a:bodyPr wrap="none" rtlCol="0">
            <a:spAutoFit/>
          </a:bodyPr>
          <a:lstStyle/>
          <a:p>
            <a:r>
              <a:rPr lang="en-NZ" sz="2800" b="1" i="1" dirty="0" smtClean="0"/>
              <a:t>To Automate Data retrieval and reporting</a:t>
            </a:r>
          </a:p>
          <a:p>
            <a:endParaRPr lang="en-NZ" sz="2800" b="1" i="1" dirty="0" smtClean="0"/>
          </a:p>
          <a:p>
            <a:r>
              <a:rPr lang="en-NZ" sz="2800" b="1" i="1" dirty="0" smtClean="0"/>
              <a:t>By carrying out ETL process using SSIS, SSRS</a:t>
            </a:r>
            <a:endParaRPr lang="en-NZ" sz="2800" b="1" i="1" dirty="0"/>
          </a:p>
        </p:txBody>
      </p:sp>
    </p:spTree>
    <p:extLst>
      <p:ext uri="{BB962C8B-B14F-4D97-AF65-F5344CB8AC3E}">
        <p14:creationId xmlns:p14="http://schemas.microsoft.com/office/powerpoint/2010/main" val="1660451619"/>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TC104033917[[fn=Berlin]]</Template>
  <TotalTime>2237</TotalTime>
  <Words>1521</Words>
  <Application>Microsoft Office PowerPoint</Application>
  <PresentationFormat>Widescreen</PresentationFormat>
  <Paragraphs>178</Paragraphs>
  <Slides>24</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Trebuchet MS</vt:lpstr>
      <vt:lpstr>Wingdings</vt:lpstr>
      <vt:lpstr>Berlin</vt:lpstr>
      <vt:lpstr>BTech 451</vt:lpstr>
      <vt:lpstr>Orion Health</vt:lpstr>
      <vt:lpstr>What is Business Intelligence (BI)?</vt:lpstr>
      <vt:lpstr>Introduction/Problem</vt:lpstr>
      <vt:lpstr>Current System</vt:lpstr>
      <vt:lpstr>Current System (2)</vt:lpstr>
      <vt:lpstr>Related Work</vt:lpstr>
      <vt:lpstr>Related Work</vt:lpstr>
      <vt:lpstr>Solution to this problem?</vt:lpstr>
      <vt:lpstr>Research – Tools available to use</vt:lpstr>
      <vt:lpstr>Research – Tools available to use</vt:lpstr>
      <vt:lpstr>Implementation</vt:lpstr>
      <vt:lpstr>Extract Transformation Load using SSIS</vt:lpstr>
      <vt:lpstr>PowerPoint Presentation</vt:lpstr>
      <vt:lpstr>Extract Transformation Load</vt:lpstr>
      <vt:lpstr>Extract Transformation Load</vt:lpstr>
      <vt:lpstr>PowerPoint Presentation</vt:lpstr>
      <vt:lpstr>PowerPoint Presentation</vt:lpstr>
      <vt:lpstr>Reports </vt:lpstr>
      <vt:lpstr>Reports</vt:lpstr>
      <vt:lpstr>Motivation</vt:lpstr>
      <vt:lpstr>Conclusion</vt:lpstr>
      <vt:lpstr>What have I gained from this project?</vt:lpstr>
      <vt:lpstr>Thank you to..</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BTech 451</dc:title>
  <dc:creator>Priyankit Bangia</dc:creator>
  <cp:lastModifiedBy>Priyankit Bangia</cp:lastModifiedBy>
  <cp:revision>80</cp:revision>
  <dcterms:created xsi:type="dcterms:W3CDTF">2014-08-06T04:32:01Z</dcterms:created>
  <dcterms:modified xsi:type="dcterms:W3CDTF">2014-10-22T07:41:39Z</dcterms:modified>
</cp:coreProperties>
</file>